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3" r:id="rId3"/>
    <p:sldId id="257" r:id="rId4"/>
    <p:sldId id="260" r:id="rId5"/>
    <p:sldId id="266" r:id="rId6"/>
    <p:sldId id="267" r:id="rId7"/>
    <p:sldId id="284" r:id="rId8"/>
    <p:sldId id="258" r:id="rId9"/>
    <p:sldId id="269" r:id="rId10"/>
    <p:sldId id="270" r:id="rId11"/>
    <p:sldId id="271" r:id="rId12"/>
    <p:sldId id="264"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62" r:id="rId26"/>
    <p:sldId id="261" r:id="rId27"/>
    <p:sldId id="265"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E6BE752-5488-4B2C-9278-D9DDEDE1AEC5}">
          <p14:sldIdLst>
            <p14:sldId id="256"/>
            <p14:sldId id="263"/>
            <p14:sldId id="257"/>
            <p14:sldId id="260"/>
            <p14:sldId id="266"/>
            <p14:sldId id="267"/>
            <p14:sldId id="284"/>
            <p14:sldId id="258"/>
            <p14:sldId id="269"/>
            <p14:sldId id="270"/>
            <p14:sldId id="271"/>
            <p14:sldId id="264"/>
            <p14:sldId id="272"/>
            <p14:sldId id="273"/>
            <p14:sldId id="274"/>
            <p14:sldId id="275"/>
            <p14:sldId id="276"/>
            <p14:sldId id="277"/>
            <p14:sldId id="278"/>
            <p14:sldId id="279"/>
            <p14:sldId id="280"/>
            <p14:sldId id="281"/>
            <p14:sldId id="282"/>
            <p14:sldId id="283"/>
            <p14:sldId id="262"/>
            <p14:sldId id="261"/>
            <p14:sldId id="265"/>
          </p14:sldIdLst>
        </p14:section>
        <p14:section name="Archiv" id="{536D64B7-A53D-4D62-9D84-EBCCC9FB6A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B5E"/>
    <a:srgbClr val="F2F2F2"/>
    <a:srgbClr val="93CADF"/>
    <a:srgbClr val="F9ECDC"/>
    <a:srgbClr val="4BAFC9"/>
    <a:srgbClr val="AB410D"/>
    <a:srgbClr val="97341F"/>
    <a:srgbClr val="EC6A34"/>
    <a:srgbClr val="6A9ED8"/>
    <a:srgbClr val="296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F8995-E791-4263-BEEC-3489964116A5}" v="103" dt="2020-11-05T10:33:47.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49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51F4D-4EAC-4ACC-B6B4-1FB546662ACD}" type="datetimeFigureOut">
              <a:rPr lang="de-DE" smtClean="0"/>
              <a:t>10.11.2020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52043-C753-4883-AEA1-84E5E23F6DC2}" type="slidenum">
              <a:rPr lang="de-DE" smtClean="0"/>
              <a:t>‹Nr.›</a:t>
            </a:fld>
            <a:endParaRPr lang="de-DE"/>
          </a:p>
        </p:txBody>
      </p:sp>
    </p:spTree>
    <p:extLst>
      <p:ext uri="{BB962C8B-B14F-4D97-AF65-F5344CB8AC3E}">
        <p14:creationId xmlns:p14="http://schemas.microsoft.com/office/powerpoint/2010/main" val="3077700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Den Menschen die Möglichkeit geben das zu erleben.</a:t>
            </a:r>
          </a:p>
        </p:txBody>
      </p:sp>
      <p:sp>
        <p:nvSpPr>
          <p:cNvPr id="4" name="Foliennummernplatzhalter 3"/>
          <p:cNvSpPr>
            <a:spLocks noGrp="1"/>
          </p:cNvSpPr>
          <p:nvPr>
            <p:ph type="sldNum" sz="quarter" idx="5"/>
          </p:nvPr>
        </p:nvSpPr>
        <p:spPr/>
        <p:txBody>
          <a:bodyPr/>
          <a:lstStyle/>
          <a:p>
            <a:fld id="{12052043-C753-4883-AEA1-84E5E23F6DC2}" type="slidenum">
              <a:rPr lang="de-DE" smtClean="0"/>
              <a:t>2</a:t>
            </a:fld>
            <a:endParaRPr lang="de-DE"/>
          </a:p>
        </p:txBody>
      </p:sp>
    </p:spTree>
    <p:extLst>
      <p:ext uri="{BB962C8B-B14F-4D97-AF65-F5344CB8AC3E}">
        <p14:creationId xmlns:p14="http://schemas.microsoft.com/office/powerpoint/2010/main" val="317477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97bde66e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a97bde66e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8006726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a9800672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B39F4-0947-4218-A529-448BCFCB024A}"/>
              </a:ext>
            </a:extLst>
          </p:cNvPr>
          <p:cNvSpPr>
            <a:spLocks noGrp="1"/>
          </p:cNvSpPr>
          <p:nvPr>
            <p:ph type="ctrTitle"/>
          </p:nvPr>
        </p:nvSpPr>
        <p:spPr>
          <a:xfrm>
            <a:off x="1524000" y="1122363"/>
            <a:ext cx="9144000" cy="2387600"/>
          </a:xfrm>
          <a:noFill/>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4CD7C48-0A4D-40A4-8AD9-CF5E4C221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4A4FF2D-AD6B-4355-8BE3-325C6E71E049}"/>
              </a:ext>
            </a:extLst>
          </p:cNvPr>
          <p:cNvSpPr>
            <a:spLocks noGrp="1"/>
          </p:cNvSpPr>
          <p:nvPr>
            <p:ph type="dt" sz="half" idx="10"/>
          </p:nvPr>
        </p:nvSpPr>
        <p:spPr/>
        <p:txBody>
          <a:bodyPr/>
          <a:lstStyle>
            <a:lvl1pPr>
              <a:defRPr>
                <a:solidFill>
                  <a:srgbClr val="4BAFC9"/>
                </a:solidFill>
              </a:defRPr>
            </a:lvl1pPr>
          </a:lstStyle>
          <a:p>
            <a:fld id="{29CC0AC4-BB93-425D-AE40-A757EFCD96E0}" type="datetime1">
              <a:rPr lang="de-DE" smtClean="0"/>
              <a:t>10.11.2020</a:t>
            </a:fld>
            <a:endParaRPr lang="de-DE"/>
          </a:p>
        </p:txBody>
      </p:sp>
      <p:sp>
        <p:nvSpPr>
          <p:cNvPr id="5" name="Fußzeilenplatzhalter 4">
            <a:extLst>
              <a:ext uri="{FF2B5EF4-FFF2-40B4-BE49-F238E27FC236}">
                <a16:creationId xmlns:a16="http://schemas.microsoft.com/office/drawing/2014/main" id="{80264676-A58C-4BE6-9E00-00C80BE4B1C6}"/>
              </a:ext>
            </a:extLst>
          </p:cNvPr>
          <p:cNvSpPr>
            <a:spLocks noGrp="1"/>
          </p:cNvSpPr>
          <p:nvPr>
            <p:ph type="ftr" sz="quarter" idx="11"/>
          </p:nvPr>
        </p:nvSpPr>
        <p:spPr/>
        <p:txBody>
          <a:bodyPr/>
          <a:lstStyle>
            <a:lvl1pPr>
              <a:defRPr>
                <a:solidFill>
                  <a:srgbClr val="4BAFC9"/>
                </a:solidFill>
              </a:defRPr>
            </a:lvl1pPr>
          </a:lstStyle>
          <a:p>
            <a:r>
              <a:rPr lang="de-DE"/>
              <a:t>Sandbox</a:t>
            </a:r>
            <a:endParaRPr lang="de-DE" dirty="0"/>
          </a:p>
        </p:txBody>
      </p:sp>
      <p:sp>
        <p:nvSpPr>
          <p:cNvPr id="6" name="Foliennummernplatzhalter 5">
            <a:extLst>
              <a:ext uri="{FF2B5EF4-FFF2-40B4-BE49-F238E27FC236}">
                <a16:creationId xmlns:a16="http://schemas.microsoft.com/office/drawing/2014/main" id="{FB7A044E-8896-4955-98BC-CF862DC83253}"/>
              </a:ext>
            </a:extLst>
          </p:cNvPr>
          <p:cNvSpPr>
            <a:spLocks noGrp="1"/>
          </p:cNvSpPr>
          <p:nvPr>
            <p:ph type="sldNum" sz="quarter" idx="12"/>
          </p:nvPr>
        </p:nvSpPr>
        <p:spPr/>
        <p:txBody>
          <a:bodyPr/>
          <a:lstStyle>
            <a:lvl1pPr>
              <a:defRPr>
                <a:solidFill>
                  <a:srgbClr val="4BAFC9"/>
                </a:solidFill>
              </a:defRPr>
            </a:lvl1pPr>
          </a:lstStyle>
          <a:p>
            <a:fld id="{63806572-E604-4FD2-993F-C17A16255863}" type="slidenum">
              <a:rPr lang="de-DE" smtClean="0"/>
              <a:pPr/>
              <a:t>‹Nr.›</a:t>
            </a:fld>
            <a:endParaRPr lang="de-DE"/>
          </a:p>
        </p:txBody>
      </p:sp>
      <p:cxnSp>
        <p:nvCxnSpPr>
          <p:cNvPr id="13" name="Gerader Verbinder 12">
            <a:extLst>
              <a:ext uri="{FF2B5EF4-FFF2-40B4-BE49-F238E27FC236}">
                <a16:creationId xmlns:a16="http://schemas.microsoft.com/office/drawing/2014/main" id="{4A78CA32-31BA-4201-812E-402875E0F27E}"/>
              </a:ext>
            </a:extLst>
          </p:cNvPr>
          <p:cNvCxnSpPr>
            <a:cxnSpLocks/>
          </p:cNvCxnSpPr>
          <p:nvPr userDrawn="1"/>
        </p:nvCxnSpPr>
        <p:spPr>
          <a:xfrm>
            <a:off x="1524000" y="3529014"/>
            <a:ext cx="9144000" cy="0"/>
          </a:xfrm>
          <a:prstGeom prst="line">
            <a:avLst/>
          </a:prstGeom>
          <a:ln>
            <a:solidFill>
              <a:srgbClr val="DCAB5E"/>
            </a:solidFill>
          </a:ln>
        </p:spPr>
        <p:style>
          <a:lnRef idx="3">
            <a:schemeClr val="accent1"/>
          </a:lnRef>
          <a:fillRef idx="0">
            <a:schemeClr val="accent1"/>
          </a:fillRef>
          <a:effectRef idx="2">
            <a:schemeClr val="accent1"/>
          </a:effectRef>
          <a:fontRef idx="minor">
            <a:schemeClr val="tx1"/>
          </a:fontRef>
        </p:style>
      </p:cxnSp>
      <p:cxnSp>
        <p:nvCxnSpPr>
          <p:cNvPr id="16" name="Gerader Verbinder 15">
            <a:extLst>
              <a:ext uri="{FF2B5EF4-FFF2-40B4-BE49-F238E27FC236}">
                <a16:creationId xmlns:a16="http://schemas.microsoft.com/office/drawing/2014/main" id="{73700517-39BC-4959-A6B3-778C8F763C1D}"/>
              </a:ext>
            </a:extLst>
          </p:cNvPr>
          <p:cNvCxnSpPr>
            <a:cxnSpLocks/>
          </p:cNvCxnSpPr>
          <p:nvPr userDrawn="1"/>
        </p:nvCxnSpPr>
        <p:spPr>
          <a:xfrm>
            <a:off x="10668000" y="1122363"/>
            <a:ext cx="0" cy="2406651"/>
          </a:xfrm>
          <a:prstGeom prst="line">
            <a:avLst/>
          </a:prstGeom>
          <a:ln>
            <a:solidFill>
              <a:srgbClr val="DCAB5E"/>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687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AC2CD-951C-462F-AB9D-B3CF467DBCDA}"/>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F9D627D-08BB-4158-B374-02BFA08DDD7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BCE9388-8CF0-418C-B2C2-DF09E8CDC924}"/>
              </a:ext>
            </a:extLst>
          </p:cNvPr>
          <p:cNvSpPr>
            <a:spLocks noGrp="1"/>
          </p:cNvSpPr>
          <p:nvPr>
            <p:ph type="dt" sz="half" idx="10"/>
          </p:nvPr>
        </p:nvSpPr>
        <p:spPr/>
        <p:txBody>
          <a:bodyPr/>
          <a:lstStyle/>
          <a:p>
            <a:fld id="{ADB99137-3B85-465F-AD54-3C3B36B79DB9}" type="datetime1">
              <a:rPr lang="de-DE" smtClean="0"/>
              <a:t>10.11.2020</a:t>
            </a:fld>
            <a:endParaRPr lang="de-DE"/>
          </a:p>
        </p:txBody>
      </p:sp>
      <p:sp>
        <p:nvSpPr>
          <p:cNvPr id="5" name="Fußzeilenplatzhalter 4">
            <a:extLst>
              <a:ext uri="{FF2B5EF4-FFF2-40B4-BE49-F238E27FC236}">
                <a16:creationId xmlns:a16="http://schemas.microsoft.com/office/drawing/2014/main" id="{DF66EBB7-F165-43C7-AE82-5A96EAE46A14}"/>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723BF25D-1D0C-4E37-9B08-D8C6D85DFBC2}"/>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36969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9E61684-3978-4023-9D32-AB654F0B775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E2FF50A-0BA3-40E9-AA9B-70FB4378ECB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58DAD0F-093E-47C2-847E-D47C7E9A377D}"/>
              </a:ext>
            </a:extLst>
          </p:cNvPr>
          <p:cNvSpPr>
            <a:spLocks noGrp="1"/>
          </p:cNvSpPr>
          <p:nvPr>
            <p:ph type="dt" sz="half" idx="10"/>
          </p:nvPr>
        </p:nvSpPr>
        <p:spPr/>
        <p:txBody>
          <a:bodyPr/>
          <a:lstStyle/>
          <a:p>
            <a:fld id="{EACC9EF0-E21B-48B2-82E3-5DC495DC9D5F}" type="datetime1">
              <a:rPr lang="de-DE" smtClean="0"/>
              <a:t>10.11.2020</a:t>
            </a:fld>
            <a:endParaRPr lang="de-DE"/>
          </a:p>
        </p:txBody>
      </p:sp>
      <p:sp>
        <p:nvSpPr>
          <p:cNvPr id="5" name="Fußzeilenplatzhalter 4">
            <a:extLst>
              <a:ext uri="{FF2B5EF4-FFF2-40B4-BE49-F238E27FC236}">
                <a16:creationId xmlns:a16="http://schemas.microsoft.com/office/drawing/2014/main" id="{FE4CB2B3-00F4-4643-8524-C1E5BACD2EC3}"/>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8F3B2C82-7A22-4F2E-9680-9473CA24E9E6}"/>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415443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EAA85-E78E-437C-A722-C22E5B5BAC10}"/>
              </a:ext>
            </a:extLst>
          </p:cNvPr>
          <p:cNvSpPr>
            <a:spLocks noGrp="1"/>
          </p:cNvSpPr>
          <p:nvPr>
            <p:ph type="title"/>
          </p:nvPr>
        </p:nvSpPr>
        <p:spPr>
          <a:xfrm>
            <a:off x="838200" y="365126"/>
            <a:ext cx="10515600" cy="577850"/>
          </a:xfrm>
        </p:spPr>
        <p:txBody>
          <a:bodyPr/>
          <a:lstStyle>
            <a:lvl1pPr>
              <a:defRPr>
                <a:solidFill>
                  <a:schemeClr val="tx1"/>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39825A7E-329B-496E-813E-7518CB561DA3}"/>
              </a:ext>
            </a:extLst>
          </p:cNvPr>
          <p:cNvSpPr>
            <a:spLocks noGrp="1"/>
          </p:cNvSpPr>
          <p:nvPr>
            <p:ph idx="1"/>
          </p:nvPr>
        </p:nvSpPr>
        <p:spPr>
          <a:xfrm>
            <a:off x="838200" y="1028703"/>
            <a:ext cx="10515600" cy="51482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810B102-6C01-42D4-8749-A253453FA9E8}"/>
              </a:ext>
            </a:extLst>
          </p:cNvPr>
          <p:cNvSpPr>
            <a:spLocks noGrp="1"/>
          </p:cNvSpPr>
          <p:nvPr>
            <p:ph type="dt" sz="half" idx="10"/>
          </p:nvPr>
        </p:nvSpPr>
        <p:spPr/>
        <p:txBody>
          <a:bodyPr/>
          <a:lstStyle>
            <a:lvl1pPr>
              <a:defRPr>
                <a:solidFill>
                  <a:srgbClr val="4BAFC9"/>
                </a:solidFill>
              </a:defRPr>
            </a:lvl1p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0A313378-62DC-43FE-BA4F-B73F14DAB773}"/>
              </a:ext>
            </a:extLst>
          </p:cNvPr>
          <p:cNvSpPr>
            <a:spLocks noGrp="1"/>
          </p:cNvSpPr>
          <p:nvPr>
            <p:ph type="ftr" sz="quarter" idx="11"/>
          </p:nvPr>
        </p:nvSpPr>
        <p:spPr/>
        <p:txBody>
          <a:bodyPr/>
          <a:lstStyle>
            <a:lvl1pPr>
              <a:defRPr>
                <a:solidFill>
                  <a:srgbClr val="4BAFC9"/>
                </a:solidFill>
              </a:defRPr>
            </a:lvl1pPr>
          </a:lstStyle>
          <a:p>
            <a:r>
              <a:rPr lang="de-DE"/>
              <a:t>Sandbox</a:t>
            </a:r>
          </a:p>
        </p:txBody>
      </p:sp>
      <p:sp>
        <p:nvSpPr>
          <p:cNvPr id="6" name="Foliennummernplatzhalter 5">
            <a:extLst>
              <a:ext uri="{FF2B5EF4-FFF2-40B4-BE49-F238E27FC236}">
                <a16:creationId xmlns:a16="http://schemas.microsoft.com/office/drawing/2014/main" id="{74B29945-D8FA-4270-81C2-D0489E5B699A}"/>
              </a:ext>
            </a:extLst>
          </p:cNvPr>
          <p:cNvSpPr>
            <a:spLocks noGrp="1"/>
          </p:cNvSpPr>
          <p:nvPr>
            <p:ph type="sldNum" sz="quarter" idx="12"/>
          </p:nvPr>
        </p:nvSpPr>
        <p:spPr/>
        <p:txBody>
          <a:bodyPr/>
          <a:lstStyle>
            <a:lvl1pPr>
              <a:defRPr>
                <a:solidFill>
                  <a:srgbClr val="4BAFC9"/>
                </a:solidFill>
              </a:defRPr>
            </a:lvl1pPr>
          </a:lstStyle>
          <a:p>
            <a:fld id="{63806572-E604-4FD2-993F-C17A16255863}" type="slidenum">
              <a:rPr lang="de-DE" smtClean="0"/>
              <a:pPr/>
              <a:t>‹Nr.›</a:t>
            </a:fld>
            <a:endParaRPr lang="de-DE"/>
          </a:p>
        </p:txBody>
      </p:sp>
      <p:cxnSp>
        <p:nvCxnSpPr>
          <p:cNvPr id="18" name="Gerader Verbinder 17">
            <a:extLst>
              <a:ext uri="{FF2B5EF4-FFF2-40B4-BE49-F238E27FC236}">
                <a16:creationId xmlns:a16="http://schemas.microsoft.com/office/drawing/2014/main" id="{DDCC82CA-EB5B-4331-9647-F9DCCCE5B3C1}"/>
              </a:ext>
            </a:extLst>
          </p:cNvPr>
          <p:cNvCxnSpPr/>
          <p:nvPr userDrawn="1"/>
        </p:nvCxnSpPr>
        <p:spPr>
          <a:xfrm>
            <a:off x="838200" y="942976"/>
            <a:ext cx="10515600" cy="0"/>
          </a:xfrm>
          <a:prstGeom prst="line">
            <a:avLst/>
          </a:prstGeom>
          <a:ln>
            <a:solidFill>
              <a:srgbClr val="DCAB5E"/>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80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29D49-DABF-486F-862F-22FEE0A3E98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C035ADC-2CE1-4645-BC64-FEDE0944F6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E1ADF0E-ED58-4CA8-967F-B44758E9EB9A}"/>
              </a:ext>
            </a:extLst>
          </p:cNvPr>
          <p:cNvSpPr>
            <a:spLocks noGrp="1"/>
          </p:cNvSpPr>
          <p:nvPr>
            <p:ph type="dt" sz="half" idx="10"/>
          </p:nvPr>
        </p:nvSpPr>
        <p:spPr/>
        <p:txBody>
          <a:bodyPr/>
          <a:lstStyle/>
          <a:p>
            <a:fld id="{286C7F5E-49C8-4C88-9F63-88340FBB317C}" type="datetime1">
              <a:rPr lang="de-DE" smtClean="0"/>
              <a:t>10.11.2020</a:t>
            </a:fld>
            <a:endParaRPr lang="de-DE"/>
          </a:p>
        </p:txBody>
      </p:sp>
      <p:sp>
        <p:nvSpPr>
          <p:cNvPr id="5" name="Fußzeilenplatzhalter 4">
            <a:extLst>
              <a:ext uri="{FF2B5EF4-FFF2-40B4-BE49-F238E27FC236}">
                <a16:creationId xmlns:a16="http://schemas.microsoft.com/office/drawing/2014/main" id="{84C0A7D3-AB3C-41EB-8BCF-A47014CAFBCC}"/>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B56F6AF-C048-4A28-92CE-783BF47F001E}"/>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105413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8E99E-D913-43FA-8C02-E2BBEA13962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E0372E4-1EA4-41A1-A6ED-619C424C0CA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873C1E3-BBCE-48E6-BAF3-73701AB85F0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53E8E90-0230-4DB8-B917-4A772E06D3BF}"/>
              </a:ext>
            </a:extLst>
          </p:cNvPr>
          <p:cNvSpPr>
            <a:spLocks noGrp="1"/>
          </p:cNvSpPr>
          <p:nvPr>
            <p:ph type="dt" sz="half" idx="10"/>
          </p:nvPr>
        </p:nvSpPr>
        <p:spPr/>
        <p:txBody>
          <a:bodyPr/>
          <a:lstStyle/>
          <a:p>
            <a:fld id="{7E073AC3-7E5C-4E60-AD7F-150801D544FF}" type="datetime1">
              <a:rPr lang="de-DE" smtClean="0"/>
              <a:t>10.11.2020</a:t>
            </a:fld>
            <a:endParaRPr lang="de-DE"/>
          </a:p>
        </p:txBody>
      </p:sp>
      <p:sp>
        <p:nvSpPr>
          <p:cNvPr id="6" name="Fußzeilenplatzhalter 5">
            <a:extLst>
              <a:ext uri="{FF2B5EF4-FFF2-40B4-BE49-F238E27FC236}">
                <a16:creationId xmlns:a16="http://schemas.microsoft.com/office/drawing/2014/main" id="{C9542C62-42C7-4ABE-8441-D04136D34356}"/>
              </a:ext>
            </a:extLst>
          </p:cNvPr>
          <p:cNvSpPr>
            <a:spLocks noGrp="1"/>
          </p:cNvSpPr>
          <p:nvPr>
            <p:ph type="ftr" sz="quarter" idx="11"/>
          </p:nvPr>
        </p:nvSpPr>
        <p:spPr/>
        <p:txBody>
          <a:bodyPr/>
          <a:lstStyle/>
          <a:p>
            <a:r>
              <a:rPr lang="de-DE"/>
              <a:t>Sandbox</a:t>
            </a:r>
          </a:p>
        </p:txBody>
      </p:sp>
      <p:sp>
        <p:nvSpPr>
          <p:cNvPr id="7" name="Foliennummernplatzhalter 6">
            <a:extLst>
              <a:ext uri="{FF2B5EF4-FFF2-40B4-BE49-F238E27FC236}">
                <a16:creationId xmlns:a16="http://schemas.microsoft.com/office/drawing/2014/main" id="{E716A0F9-27D5-489D-B2B0-FBDF5677089A}"/>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963500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FCE450-18FE-4A2D-8E69-DC5F4062C03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5526583-7EE7-4F5D-9B6D-E7C238453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EFEC3E6-2073-45D7-86B8-E332A6815A8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EA79F29-37EA-4A9B-83C0-8FCB6D7CD9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E226BB1-A19C-48AF-85A1-1D87F9D51E5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54EE4A1-B890-4FA2-BCFB-A15ED00C824B}"/>
              </a:ext>
            </a:extLst>
          </p:cNvPr>
          <p:cNvSpPr>
            <a:spLocks noGrp="1"/>
          </p:cNvSpPr>
          <p:nvPr>
            <p:ph type="dt" sz="half" idx="10"/>
          </p:nvPr>
        </p:nvSpPr>
        <p:spPr/>
        <p:txBody>
          <a:bodyPr/>
          <a:lstStyle/>
          <a:p>
            <a:fld id="{7B5CE0B8-2B7A-446A-8DB9-5FB987DE01B0}" type="datetime1">
              <a:rPr lang="de-DE" smtClean="0"/>
              <a:t>10.11.2020</a:t>
            </a:fld>
            <a:endParaRPr lang="de-DE"/>
          </a:p>
        </p:txBody>
      </p:sp>
      <p:sp>
        <p:nvSpPr>
          <p:cNvPr id="8" name="Fußzeilenplatzhalter 7">
            <a:extLst>
              <a:ext uri="{FF2B5EF4-FFF2-40B4-BE49-F238E27FC236}">
                <a16:creationId xmlns:a16="http://schemas.microsoft.com/office/drawing/2014/main" id="{E88D873E-3F41-4BE8-82EB-2FA4E247D620}"/>
              </a:ext>
            </a:extLst>
          </p:cNvPr>
          <p:cNvSpPr>
            <a:spLocks noGrp="1"/>
          </p:cNvSpPr>
          <p:nvPr>
            <p:ph type="ftr" sz="quarter" idx="11"/>
          </p:nvPr>
        </p:nvSpPr>
        <p:spPr/>
        <p:txBody>
          <a:bodyPr/>
          <a:lstStyle/>
          <a:p>
            <a:r>
              <a:rPr lang="de-DE"/>
              <a:t>Sandbox</a:t>
            </a:r>
          </a:p>
        </p:txBody>
      </p:sp>
      <p:sp>
        <p:nvSpPr>
          <p:cNvPr id="9" name="Foliennummernplatzhalter 8">
            <a:extLst>
              <a:ext uri="{FF2B5EF4-FFF2-40B4-BE49-F238E27FC236}">
                <a16:creationId xmlns:a16="http://schemas.microsoft.com/office/drawing/2014/main" id="{F8CA6A2B-06BD-48F2-AA37-196B5F634113}"/>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21300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9CEF47-F987-4F62-A4BF-F1ABD69E6B8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CC2CAB3-5591-4C65-B822-C0A799E95BCD}"/>
              </a:ext>
            </a:extLst>
          </p:cNvPr>
          <p:cNvSpPr>
            <a:spLocks noGrp="1"/>
          </p:cNvSpPr>
          <p:nvPr>
            <p:ph type="dt" sz="half" idx="10"/>
          </p:nvPr>
        </p:nvSpPr>
        <p:spPr/>
        <p:txBody>
          <a:bodyPr/>
          <a:lstStyle/>
          <a:p>
            <a:fld id="{4AE7E4DF-29FB-4765-BACA-35DBCB2E6C89}" type="datetime1">
              <a:rPr lang="de-DE" smtClean="0"/>
              <a:t>10.11.2020</a:t>
            </a:fld>
            <a:endParaRPr lang="de-DE"/>
          </a:p>
        </p:txBody>
      </p:sp>
      <p:sp>
        <p:nvSpPr>
          <p:cNvPr id="4" name="Fußzeilenplatzhalter 3">
            <a:extLst>
              <a:ext uri="{FF2B5EF4-FFF2-40B4-BE49-F238E27FC236}">
                <a16:creationId xmlns:a16="http://schemas.microsoft.com/office/drawing/2014/main" id="{3DDB3E5D-2425-4AF7-B215-3DAFCABAA8DD}"/>
              </a:ext>
            </a:extLst>
          </p:cNvPr>
          <p:cNvSpPr>
            <a:spLocks noGrp="1"/>
          </p:cNvSpPr>
          <p:nvPr>
            <p:ph type="ftr" sz="quarter" idx="11"/>
          </p:nvPr>
        </p:nvSpPr>
        <p:spPr/>
        <p:txBody>
          <a:bodyPr/>
          <a:lstStyle/>
          <a:p>
            <a:r>
              <a:rPr lang="de-DE"/>
              <a:t>Sandbox</a:t>
            </a:r>
          </a:p>
        </p:txBody>
      </p:sp>
      <p:sp>
        <p:nvSpPr>
          <p:cNvPr id="5" name="Foliennummernplatzhalter 4">
            <a:extLst>
              <a:ext uri="{FF2B5EF4-FFF2-40B4-BE49-F238E27FC236}">
                <a16:creationId xmlns:a16="http://schemas.microsoft.com/office/drawing/2014/main" id="{2441F468-8E22-49A7-9B5E-86E1F5ECF8DC}"/>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340433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1F88646-25B3-4A9C-AC8F-7C8AA73543EE}"/>
              </a:ext>
            </a:extLst>
          </p:cNvPr>
          <p:cNvSpPr>
            <a:spLocks noGrp="1"/>
          </p:cNvSpPr>
          <p:nvPr>
            <p:ph type="dt" sz="half" idx="10"/>
          </p:nvPr>
        </p:nvSpPr>
        <p:spPr/>
        <p:txBody>
          <a:bodyPr/>
          <a:lstStyle/>
          <a:p>
            <a:fld id="{D9A29690-CD83-4A95-B78E-A35C5B5BA64C}" type="datetime1">
              <a:rPr lang="de-DE" smtClean="0"/>
              <a:t>10.11.2020</a:t>
            </a:fld>
            <a:endParaRPr lang="de-DE"/>
          </a:p>
        </p:txBody>
      </p:sp>
      <p:sp>
        <p:nvSpPr>
          <p:cNvPr id="3" name="Fußzeilenplatzhalter 2">
            <a:extLst>
              <a:ext uri="{FF2B5EF4-FFF2-40B4-BE49-F238E27FC236}">
                <a16:creationId xmlns:a16="http://schemas.microsoft.com/office/drawing/2014/main" id="{32A492E1-D984-48F0-A3AA-06D574F00845}"/>
              </a:ext>
            </a:extLst>
          </p:cNvPr>
          <p:cNvSpPr>
            <a:spLocks noGrp="1"/>
          </p:cNvSpPr>
          <p:nvPr>
            <p:ph type="ftr" sz="quarter" idx="11"/>
          </p:nvPr>
        </p:nvSpPr>
        <p:spPr/>
        <p:txBody>
          <a:bodyPr/>
          <a:lstStyle/>
          <a:p>
            <a:r>
              <a:rPr lang="de-DE"/>
              <a:t>Sandbox</a:t>
            </a:r>
          </a:p>
        </p:txBody>
      </p:sp>
      <p:sp>
        <p:nvSpPr>
          <p:cNvPr id="4" name="Foliennummernplatzhalter 3">
            <a:extLst>
              <a:ext uri="{FF2B5EF4-FFF2-40B4-BE49-F238E27FC236}">
                <a16:creationId xmlns:a16="http://schemas.microsoft.com/office/drawing/2014/main" id="{BA294B52-1D0D-4470-B7EA-239477200264}"/>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1483258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ECEEE-206E-450D-858C-169CE341087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4041F5E-74D8-4603-B158-95DA0CB4B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4F0C4EA-B023-40D1-8942-04440929C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F7C33E2-A143-4211-B79E-479D5858D270}"/>
              </a:ext>
            </a:extLst>
          </p:cNvPr>
          <p:cNvSpPr>
            <a:spLocks noGrp="1"/>
          </p:cNvSpPr>
          <p:nvPr>
            <p:ph type="dt" sz="half" idx="10"/>
          </p:nvPr>
        </p:nvSpPr>
        <p:spPr/>
        <p:txBody>
          <a:bodyPr/>
          <a:lstStyle/>
          <a:p>
            <a:fld id="{74AE2934-6472-4E18-A618-5F5519EE213E}" type="datetime1">
              <a:rPr lang="de-DE" smtClean="0"/>
              <a:t>10.11.2020</a:t>
            </a:fld>
            <a:endParaRPr lang="de-DE"/>
          </a:p>
        </p:txBody>
      </p:sp>
      <p:sp>
        <p:nvSpPr>
          <p:cNvPr id="6" name="Fußzeilenplatzhalter 5">
            <a:extLst>
              <a:ext uri="{FF2B5EF4-FFF2-40B4-BE49-F238E27FC236}">
                <a16:creationId xmlns:a16="http://schemas.microsoft.com/office/drawing/2014/main" id="{59FF8C06-75EA-42ED-818C-452983550FA0}"/>
              </a:ext>
            </a:extLst>
          </p:cNvPr>
          <p:cNvSpPr>
            <a:spLocks noGrp="1"/>
          </p:cNvSpPr>
          <p:nvPr>
            <p:ph type="ftr" sz="quarter" idx="11"/>
          </p:nvPr>
        </p:nvSpPr>
        <p:spPr/>
        <p:txBody>
          <a:bodyPr/>
          <a:lstStyle/>
          <a:p>
            <a:r>
              <a:rPr lang="de-DE"/>
              <a:t>Sandbox</a:t>
            </a:r>
          </a:p>
        </p:txBody>
      </p:sp>
      <p:sp>
        <p:nvSpPr>
          <p:cNvPr id="7" name="Foliennummernplatzhalter 6">
            <a:extLst>
              <a:ext uri="{FF2B5EF4-FFF2-40B4-BE49-F238E27FC236}">
                <a16:creationId xmlns:a16="http://schemas.microsoft.com/office/drawing/2014/main" id="{2272B3FC-694B-41F9-ADD2-7C89B82EA296}"/>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20862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8B7B39-D35B-4BF8-B240-017E38692BB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602BFB9-BD66-4365-9A7B-1893FAA71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3F3C4C2-A403-4C19-AB05-C7CE5C9DB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C8203F8-ECAD-4460-A22E-673CAF65E94A}"/>
              </a:ext>
            </a:extLst>
          </p:cNvPr>
          <p:cNvSpPr>
            <a:spLocks noGrp="1"/>
          </p:cNvSpPr>
          <p:nvPr>
            <p:ph type="dt" sz="half" idx="10"/>
          </p:nvPr>
        </p:nvSpPr>
        <p:spPr/>
        <p:txBody>
          <a:bodyPr/>
          <a:lstStyle/>
          <a:p>
            <a:fld id="{66626B1F-AD92-492D-A1AF-5BB3E1EFBEAC}" type="datetime1">
              <a:rPr lang="de-DE" smtClean="0"/>
              <a:t>10.11.2020</a:t>
            </a:fld>
            <a:endParaRPr lang="de-DE"/>
          </a:p>
        </p:txBody>
      </p:sp>
      <p:sp>
        <p:nvSpPr>
          <p:cNvPr id="6" name="Fußzeilenplatzhalter 5">
            <a:extLst>
              <a:ext uri="{FF2B5EF4-FFF2-40B4-BE49-F238E27FC236}">
                <a16:creationId xmlns:a16="http://schemas.microsoft.com/office/drawing/2014/main" id="{AEC897D8-22AC-4925-8ABE-33FB412296D2}"/>
              </a:ext>
            </a:extLst>
          </p:cNvPr>
          <p:cNvSpPr>
            <a:spLocks noGrp="1"/>
          </p:cNvSpPr>
          <p:nvPr>
            <p:ph type="ftr" sz="quarter" idx="11"/>
          </p:nvPr>
        </p:nvSpPr>
        <p:spPr/>
        <p:txBody>
          <a:bodyPr/>
          <a:lstStyle/>
          <a:p>
            <a:r>
              <a:rPr lang="de-DE"/>
              <a:t>Sandbox</a:t>
            </a:r>
          </a:p>
        </p:txBody>
      </p:sp>
      <p:sp>
        <p:nvSpPr>
          <p:cNvPr id="7" name="Foliennummernplatzhalter 6">
            <a:extLst>
              <a:ext uri="{FF2B5EF4-FFF2-40B4-BE49-F238E27FC236}">
                <a16:creationId xmlns:a16="http://schemas.microsoft.com/office/drawing/2014/main" id="{2120872B-5548-4828-A661-F35DEF0925EB}"/>
              </a:ext>
            </a:extLst>
          </p:cNvPr>
          <p:cNvSpPr>
            <a:spLocks noGrp="1"/>
          </p:cNvSpPr>
          <p:nvPr>
            <p:ph type="sldNum" sz="quarter" idx="12"/>
          </p:nvPr>
        </p:nvSpPr>
        <p:spPr/>
        <p:txBody>
          <a:bodyPr/>
          <a:lstStyle/>
          <a:p>
            <a:fld id="{63806572-E604-4FD2-993F-C17A16255863}" type="slidenum">
              <a:rPr lang="de-DE" smtClean="0"/>
              <a:t>‹Nr.›</a:t>
            </a:fld>
            <a:endParaRPr lang="de-DE"/>
          </a:p>
        </p:txBody>
      </p:sp>
    </p:spTree>
    <p:extLst>
      <p:ext uri="{BB962C8B-B14F-4D97-AF65-F5344CB8AC3E}">
        <p14:creationId xmlns:p14="http://schemas.microsoft.com/office/powerpoint/2010/main" val="425880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819ADF7-36F9-4AE1-AE16-5D0171D12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75D1D7A-C527-4B8F-8273-577B746D9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958F5D7-9444-4A5D-8A9F-252513F38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38079-4F30-4C33-98E3-39C512C3CA79}" type="datetime1">
              <a:rPr lang="de-DE" smtClean="0"/>
              <a:t>10.11.2020</a:t>
            </a:fld>
            <a:endParaRPr lang="de-DE"/>
          </a:p>
        </p:txBody>
      </p:sp>
      <p:sp>
        <p:nvSpPr>
          <p:cNvPr id="5" name="Fußzeilenplatzhalter 4">
            <a:extLst>
              <a:ext uri="{FF2B5EF4-FFF2-40B4-BE49-F238E27FC236}">
                <a16:creationId xmlns:a16="http://schemas.microsoft.com/office/drawing/2014/main" id="{198FCA8A-CF1B-43D0-B3B1-0DFBD16FA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Sandbox</a:t>
            </a:r>
          </a:p>
        </p:txBody>
      </p:sp>
      <p:sp>
        <p:nvSpPr>
          <p:cNvPr id="6" name="Foliennummernplatzhalter 5">
            <a:extLst>
              <a:ext uri="{FF2B5EF4-FFF2-40B4-BE49-F238E27FC236}">
                <a16:creationId xmlns:a16="http://schemas.microsoft.com/office/drawing/2014/main" id="{62DB22DD-EBA0-4909-825F-80C453D41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06572-E604-4FD2-993F-C17A16255863}" type="slidenum">
              <a:rPr lang="de-DE" smtClean="0"/>
              <a:t>‹Nr.›</a:t>
            </a:fld>
            <a:endParaRPr lang="de-DE"/>
          </a:p>
        </p:txBody>
      </p:sp>
    </p:spTree>
    <p:extLst>
      <p:ext uri="{BB962C8B-B14F-4D97-AF65-F5344CB8AC3E}">
        <p14:creationId xmlns:p14="http://schemas.microsoft.com/office/powerpoint/2010/main" val="2723049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346C75-FA2A-4EAC-9403-BBD648392808}"/>
              </a:ext>
            </a:extLst>
          </p:cNvPr>
          <p:cNvSpPr>
            <a:spLocks noGrp="1"/>
          </p:cNvSpPr>
          <p:nvPr>
            <p:ph type="ctrTitle"/>
          </p:nvPr>
        </p:nvSpPr>
        <p:spPr/>
        <p:txBody>
          <a:bodyPr/>
          <a:lstStyle/>
          <a:p>
            <a:r>
              <a:rPr lang="de-DE" dirty="0"/>
              <a:t>Sandbox</a:t>
            </a:r>
          </a:p>
        </p:txBody>
      </p:sp>
      <p:sp>
        <p:nvSpPr>
          <p:cNvPr id="3" name="Untertitel 2">
            <a:extLst>
              <a:ext uri="{FF2B5EF4-FFF2-40B4-BE49-F238E27FC236}">
                <a16:creationId xmlns:a16="http://schemas.microsoft.com/office/drawing/2014/main" id="{5BFE2237-0E7C-43D4-B8E0-9DBD589CC801}"/>
              </a:ext>
            </a:extLst>
          </p:cNvPr>
          <p:cNvSpPr>
            <a:spLocks noGrp="1"/>
          </p:cNvSpPr>
          <p:nvPr>
            <p:ph type="subTitle" idx="1"/>
          </p:nvPr>
        </p:nvSpPr>
        <p:spPr/>
        <p:txBody>
          <a:bodyPr/>
          <a:lstStyle/>
          <a:p>
            <a:r>
              <a:rPr lang="de-DE" dirty="0"/>
              <a:t>Review 01 – 10.11.2020 – 10:30 bis 11:15</a:t>
            </a:r>
          </a:p>
          <a:p>
            <a:endParaRPr lang="de-DE" dirty="0"/>
          </a:p>
          <a:p>
            <a:r>
              <a:rPr lang="de-DE" sz="2000" dirty="0"/>
              <a:t>Nicolas Durant, David </a:t>
            </a:r>
            <a:r>
              <a:rPr lang="de-DE" sz="2000" dirty="0" err="1"/>
              <a:t>Halletz</a:t>
            </a:r>
            <a:r>
              <a:rPr lang="de-DE" sz="2000" dirty="0"/>
              <a:t>, Benjamin Hauck, Marita Pastore, Daniel Schneider</a:t>
            </a:r>
          </a:p>
        </p:txBody>
      </p:sp>
      <p:sp>
        <p:nvSpPr>
          <p:cNvPr id="4" name="Datumsplatzhalter 3">
            <a:extLst>
              <a:ext uri="{FF2B5EF4-FFF2-40B4-BE49-F238E27FC236}">
                <a16:creationId xmlns:a16="http://schemas.microsoft.com/office/drawing/2014/main" id="{6A823D38-A0F1-433D-979A-244B88164A52}"/>
              </a:ext>
            </a:extLst>
          </p:cNvPr>
          <p:cNvSpPr>
            <a:spLocks noGrp="1"/>
          </p:cNvSpPr>
          <p:nvPr>
            <p:ph type="dt" sz="half" idx="10"/>
          </p:nvPr>
        </p:nvSpPr>
        <p:spPr/>
        <p:txBody>
          <a:bodyPr/>
          <a:lstStyle/>
          <a:p>
            <a:fld id="{4130705B-7482-4E05-B4EE-F88BF0968BB6}" type="datetime1">
              <a:rPr lang="de-DE" smtClean="0"/>
              <a:t>10.11.2020</a:t>
            </a:fld>
            <a:endParaRPr lang="de-DE"/>
          </a:p>
        </p:txBody>
      </p:sp>
      <p:sp>
        <p:nvSpPr>
          <p:cNvPr id="5" name="Fußzeilenplatzhalter 4">
            <a:extLst>
              <a:ext uri="{FF2B5EF4-FFF2-40B4-BE49-F238E27FC236}">
                <a16:creationId xmlns:a16="http://schemas.microsoft.com/office/drawing/2014/main" id="{74F5F96D-68D7-4539-AE7B-52C356D9ED1A}"/>
              </a:ext>
            </a:extLst>
          </p:cNvPr>
          <p:cNvSpPr>
            <a:spLocks noGrp="1"/>
          </p:cNvSpPr>
          <p:nvPr>
            <p:ph type="ftr" sz="quarter" idx="11"/>
          </p:nvPr>
        </p:nvSpPr>
        <p:spPr/>
        <p:txBody>
          <a:bodyPr/>
          <a:lstStyle/>
          <a:p>
            <a:r>
              <a:rPr lang="de-DE"/>
              <a:t>Sandbox</a:t>
            </a:r>
            <a:endParaRPr lang="de-DE" dirty="0"/>
          </a:p>
        </p:txBody>
      </p:sp>
      <p:sp>
        <p:nvSpPr>
          <p:cNvPr id="6" name="Foliennummernplatzhalter 5">
            <a:extLst>
              <a:ext uri="{FF2B5EF4-FFF2-40B4-BE49-F238E27FC236}">
                <a16:creationId xmlns:a16="http://schemas.microsoft.com/office/drawing/2014/main" id="{0F4B8EA4-ED6C-42E4-8B63-99BCE78AB291}"/>
              </a:ext>
            </a:extLst>
          </p:cNvPr>
          <p:cNvSpPr>
            <a:spLocks noGrp="1"/>
          </p:cNvSpPr>
          <p:nvPr>
            <p:ph type="sldNum" sz="quarter" idx="12"/>
          </p:nvPr>
        </p:nvSpPr>
        <p:spPr/>
        <p:txBody>
          <a:bodyPr/>
          <a:lstStyle/>
          <a:p>
            <a:fld id="{63806572-E604-4FD2-993F-C17A16255863}" type="slidenum">
              <a:rPr lang="de-DE" smtClean="0"/>
              <a:t>1</a:t>
            </a:fld>
            <a:endParaRPr lang="de-DE"/>
          </a:p>
        </p:txBody>
      </p:sp>
    </p:spTree>
    <p:extLst>
      <p:ext uri="{BB962C8B-B14F-4D97-AF65-F5344CB8AC3E}">
        <p14:creationId xmlns:p14="http://schemas.microsoft.com/office/powerpoint/2010/main" val="335656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F5A3-D449-4D58-ADB2-66B4C634DD89}"/>
              </a:ext>
            </a:extLst>
          </p:cNvPr>
          <p:cNvSpPr>
            <a:spLocks noGrp="1"/>
          </p:cNvSpPr>
          <p:nvPr>
            <p:ph type="title"/>
          </p:nvPr>
        </p:nvSpPr>
        <p:spPr/>
        <p:txBody>
          <a:bodyPr>
            <a:normAutofit fontScale="90000"/>
          </a:bodyPr>
          <a:lstStyle/>
          <a:p>
            <a:r>
              <a:rPr lang="de-DE" dirty="0" err="1"/>
              <a:t>Beamer</a:t>
            </a:r>
            <a:r>
              <a:rPr lang="de-DE" dirty="0"/>
              <a:t> - Acer H6541BDi</a:t>
            </a:r>
          </a:p>
        </p:txBody>
      </p:sp>
      <p:graphicFrame>
        <p:nvGraphicFramePr>
          <p:cNvPr id="7" name="Inhaltsplatzhalter 6">
            <a:extLst>
              <a:ext uri="{FF2B5EF4-FFF2-40B4-BE49-F238E27FC236}">
                <a16:creationId xmlns:a16="http://schemas.microsoft.com/office/drawing/2014/main" id="{4BF7B4FF-E264-43AB-887A-856F956129EF}"/>
              </a:ext>
            </a:extLst>
          </p:cNvPr>
          <p:cNvGraphicFramePr>
            <a:graphicFrameLocks noGrp="1"/>
          </p:cNvGraphicFramePr>
          <p:nvPr>
            <p:ph idx="1"/>
          </p:nvPr>
        </p:nvGraphicFramePr>
        <p:xfrm>
          <a:off x="838200" y="1226503"/>
          <a:ext cx="4910445" cy="4409440"/>
        </p:xfrm>
        <a:graphic>
          <a:graphicData uri="http://schemas.openxmlformats.org/drawingml/2006/table">
            <a:tbl>
              <a:tblPr/>
              <a:tblGrid>
                <a:gridCol w="2007108">
                  <a:extLst>
                    <a:ext uri="{9D8B030D-6E8A-4147-A177-3AD203B41FA5}">
                      <a16:colId xmlns:a16="http://schemas.microsoft.com/office/drawing/2014/main" val="1471685674"/>
                    </a:ext>
                  </a:extLst>
                </a:gridCol>
                <a:gridCol w="2903337">
                  <a:extLst>
                    <a:ext uri="{9D8B030D-6E8A-4147-A177-3AD203B41FA5}">
                      <a16:colId xmlns:a16="http://schemas.microsoft.com/office/drawing/2014/main" val="2055935835"/>
                    </a:ext>
                  </a:extLst>
                </a:gridCol>
              </a:tblGrid>
              <a:tr h="0">
                <a:tc>
                  <a:txBody>
                    <a:bodyPr/>
                    <a:lstStyle/>
                    <a:p>
                      <a:pPr marL="0" marR="0" fontAlgn="t">
                        <a:spcBef>
                          <a:spcPts val="0"/>
                        </a:spcBef>
                        <a:spcAft>
                          <a:spcPts val="0"/>
                        </a:spcAft>
                      </a:pPr>
                      <a:r>
                        <a:rPr lang="de-DE" sz="1400" b="1">
                          <a:effectLst/>
                          <a:latin typeface="+mn-lt"/>
                        </a:rPr>
                        <a:t>Projection System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DLP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76043"/>
                  </a:ext>
                </a:extLst>
              </a:tr>
              <a:tr h="0">
                <a:tc>
                  <a:txBody>
                    <a:bodyPr/>
                    <a:lstStyle/>
                    <a:p>
                      <a:pPr marL="0" marR="0" fontAlgn="t">
                        <a:spcBef>
                          <a:spcPts val="0"/>
                        </a:spcBef>
                        <a:spcAft>
                          <a:spcPts val="0"/>
                        </a:spcAft>
                      </a:pPr>
                      <a:r>
                        <a:rPr lang="de-DE" sz="1400" b="1" dirty="0">
                          <a:effectLst/>
                          <a:latin typeface="+mn-lt"/>
                        </a:rPr>
                        <a:t>Resolution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1920 x 1080 (nativ), 1920 x 1200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413668"/>
                  </a:ext>
                </a:extLst>
              </a:tr>
              <a:tr h="0">
                <a:tc>
                  <a:txBody>
                    <a:bodyPr/>
                    <a:lstStyle/>
                    <a:p>
                      <a:pPr marL="0" marR="0" fontAlgn="t">
                        <a:spcBef>
                          <a:spcPts val="0"/>
                        </a:spcBef>
                        <a:spcAft>
                          <a:spcPts val="0"/>
                        </a:spcAft>
                      </a:pPr>
                      <a:r>
                        <a:rPr lang="de-DE" sz="1400" b="1" dirty="0" err="1">
                          <a:effectLst/>
                          <a:latin typeface="+mn-lt"/>
                        </a:rPr>
                        <a:t>Brightness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4000 </a:t>
                      </a:r>
                      <a:r>
                        <a:rPr lang="de-DE" sz="1400" b="1" dirty="0" err="1">
                          <a:effectLst/>
                          <a:latin typeface="+mn-lt"/>
                        </a:rPr>
                        <a:t>lumens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028527"/>
                  </a:ext>
                </a:extLst>
              </a:tr>
              <a:tr h="0">
                <a:tc>
                  <a:txBody>
                    <a:bodyPr/>
                    <a:lstStyle/>
                    <a:p>
                      <a:pPr marL="0" marR="0" fontAlgn="t">
                        <a:spcBef>
                          <a:spcPts val="0"/>
                        </a:spcBef>
                        <a:spcAft>
                          <a:spcPts val="0"/>
                        </a:spcAft>
                      </a:pPr>
                      <a:r>
                        <a:rPr lang="de-DE" sz="1400" b="1" dirty="0" err="1">
                          <a:effectLst/>
                          <a:latin typeface="+mn-lt"/>
                        </a:rPr>
                        <a:t>Contrast</a:t>
                      </a:r>
                      <a:r>
                        <a:rPr lang="de-DE" sz="1400" b="1" dirty="0">
                          <a:effectLst/>
                          <a:latin typeface="+mn-lt"/>
                        </a:rPr>
                        <a: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10000:1</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640511"/>
                  </a:ext>
                </a:extLst>
              </a:tr>
              <a:tr h="0">
                <a:tc>
                  <a:txBody>
                    <a:bodyPr/>
                    <a:lstStyle/>
                    <a:p>
                      <a:pPr marL="0" marR="0" fontAlgn="t">
                        <a:spcBef>
                          <a:spcPts val="0"/>
                        </a:spcBef>
                        <a:spcAft>
                          <a:spcPts val="0"/>
                        </a:spcAft>
                      </a:pPr>
                      <a:r>
                        <a:rPr lang="de-DE" sz="1400" b="1">
                          <a:effectLst/>
                          <a:latin typeface="+mn-lt"/>
                        </a:rPr>
                        <a:t>Display Color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30 Bits (1,07 billion colors)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7668"/>
                  </a:ext>
                </a:extLst>
              </a:tr>
              <a:tr h="0">
                <a:tc>
                  <a:txBody>
                    <a:bodyPr/>
                    <a:lstStyle/>
                    <a:p>
                      <a:pPr marL="0" marR="0" fontAlgn="t">
                        <a:spcBef>
                          <a:spcPts val="0"/>
                        </a:spcBef>
                        <a:spcAft>
                          <a:spcPts val="0"/>
                        </a:spcAft>
                      </a:pPr>
                      <a:r>
                        <a:rPr lang="de-DE" sz="1400" b="1">
                          <a:effectLst/>
                          <a:latin typeface="+mn-lt"/>
                        </a:rPr>
                        <a:t>Native Aspect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Native 16:9, 4:3</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738906"/>
                  </a:ext>
                </a:extLst>
              </a:tr>
              <a:tr h="0">
                <a:tc>
                  <a:txBody>
                    <a:bodyPr/>
                    <a:lstStyle/>
                    <a:p>
                      <a:pPr marL="0" marR="0" fontAlgn="t">
                        <a:spcBef>
                          <a:spcPts val="0"/>
                        </a:spcBef>
                        <a:spcAft>
                          <a:spcPts val="0"/>
                        </a:spcAft>
                      </a:pPr>
                      <a:r>
                        <a:rPr lang="de-DE" sz="1400" b="1">
                          <a:effectLst/>
                          <a:latin typeface="+mn-lt"/>
                        </a:rPr>
                        <a:t>Light Source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Lamp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151341"/>
                  </a:ext>
                </a:extLst>
              </a:tr>
              <a:tr h="0">
                <a:tc>
                  <a:txBody>
                    <a:bodyPr/>
                    <a:lstStyle/>
                    <a:p>
                      <a:pPr marL="0" marR="0" fontAlgn="t">
                        <a:spcBef>
                          <a:spcPts val="0"/>
                        </a:spcBef>
                        <a:spcAft>
                          <a:spcPts val="0"/>
                        </a:spcAft>
                      </a:pPr>
                      <a:r>
                        <a:rPr lang="de-DE" sz="1400" b="1">
                          <a:effectLst/>
                          <a:latin typeface="+mn-lt"/>
                        </a:rPr>
                        <a:t>Light Source Wattage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250W</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79685"/>
                  </a:ext>
                </a:extLst>
              </a:tr>
              <a:tr h="0">
                <a:tc>
                  <a:txBody>
                    <a:bodyPr/>
                    <a:lstStyle/>
                    <a:p>
                      <a:pPr marL="0" marR="0" fontAlgn="t">
                        <a:spcBef>
                          <a:spcPts val="0"/>
                        </a:spcBef>
                        <a:spcAft>
                          <a:spcPts val="0"/>
                        </a:spcAft>
                      </a:pPr>
                      <a:r>
                        <a:rPr lang="de-DE" sz="1400" b="1">
                          <a:effectLst/>
                          <a:latin typeface="+mn-lt"/>
                        </a:rPr>
                        <a:t>Light Source life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5000/10000/12000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8889"/>
                  </a:ext>
                </a:extLst>
              </a:tr>
              <a:tr h="0">
                <a:tc>
                  <a:txBody>
                    <a:bodyPr/>
                    <a:lstStyle/>
                    <a:p>
                      <a:pPr marL="0" marR="0" fontAlgn="t">
                        <a:spcBef>
                          <a:spcPts val="0"/>
                        </a:spcBef>
                        <a:spcAft>
                          <a:spcPts val="0"/>
                        </a:spcAft>
                      </a:pPr>
                      <a:r>
                        <a:rPr lang="de-DE" sz="1400" b="1" dirty="0" err="1">
                          <a:effectLst/>
                          <a:latin typeface="+mn-lt"/>
                        </a:rPr>
                        <a:t>Acoustic</a:t>
                      </a:r>
                      <a:r>
                        <a:rPr lang="de-DE" sz="1400" b="1" dirty="0">
                          <a:effectLst/>
                          <a:latin typeface="+mn-lt"/>
                        </a:rPr>
                        <a:t> Noise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36/27 dBA (normal/eco)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2130"/>
                  </a:ext>
                </a:extLst>
              </a:tr>
              <a:tr h="0">
                <a:tc>
                  <a:txBody>
                    <a:bodyPr/>
                    <a:lstStyle/>
                    <a:p>
                      <a:pPr marL="0" marR="0" fontAlgn="t">
                        <a:spcBef>
                          <a:spcPts val="0"/>
                        </a:spcBef>
                        <a:spcAft>
                          <a:spcPts val="0"/>
                        </a:spcAft>
                      </a:pPr>
                      <a:r>
                        <a:rPr lang="de-DE" sz="1400" b="1">
                          <a:effectLst/>
                          <a:latin typeface="+mn-lt"/>
                        </a:rPr>
                        <a:t>Operating Temperature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0~40℃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035381"/>
                  </a:ext>
                </a:extLst>
              </a:tr>
              <a:tr h="0">
                <a:tc>
                  <a:txBody>
                    <a:bodyPr/>
                    <a:lstStyle/>
                    <a:p>
                      <a:pPr marL="0" marR="0" fontAlgn="t">
                        <a:spcBef>
                          <a:spcPts val="0"/>
                        </a:spcBef>
                        <a:spcAft>
                          <a:spcPts val="0"/>
                        </a:spcAft>
                      </a:pPr>
                      <a:r>
                        <a:rPr lang="de-DE" sz="1400" b="1" dirty="0">
                          <a:effectLst/>
                          <a:latin typeface="+mn-lt"/>
                        </a:rPr>
                        <a:t>Net </a:t>
                      </a:r>
                      <a:r>
                        <a:rPr lang="de-DE" sz="1400" b="1" dirty="0" err="1">
                          <a:effectLst/>
                          <a:latin typeface="+mn-lt"/>
                        </a:rPr>
                        <a:t>Weight</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~2.9 kg</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87347"/>
                  </a:ext>
                </a:extLst>
              </a:tr>
              <a:tr h="0">
                <a:tc>
                  <a:txBody>
                    <a:bodyPr/>
                    <a:lstStyle/>
                    <a:p>
                      <a:pPr marL="0" marR="0" fontAlgn="t">
                        <a:spcBef>
                          <a:spcPts val="0"/>
                        </a:spcBef>
                        <a:spcAft>
                          <a:spcPts val="0"/>
                        </a:spcAft>
                      </a:pPr>
                      <a:r>
                        <a:rPr lang="de-DE" sz="1400" b="1" dirty="0">
                          <a:solidFill>
                            <a:schemeClr val="tx1"/>
                          </a:solidFill>
                          <a:effectLst/>
                          <a:latin typeface="+mn-lt"/>
                        </a:rPr>
                        <a:t>Min / Max </a:t>
                      </a:r>
                      <a:r>
                        <a:rPr lang="de-DE" sz="1400" b="1" dirty="0" err="1">
                          <a:solidFill>
                            <a:schemeClr val="tx1"/>
                          </a:solidFill>
                          <a:effectLst/>
                          <a:latin typeface="+mn-lt"/>
                        </a:rPr>
                        <a:t>Dist</a:t>
                      </a:r>
                      <a:endParaRPr lang="de-DE" sz="1400" b="1"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Calibri" panose="020F0502020204030204" pitchFamily="34" charset="0"/>
                        </a:rPr>
                        <a:t>1 m / 10 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036824"/>
                  </a:ext>
                </a:extLst>
              </a:tr>
              <a:tr h="0">
                <a:tc>
                  <a:txBody>
                    <a:bodyPr/>
                    <a:lstStyle/>
                    <a:p>
                      <a:pPr marL="0" marR="0" fontAlgn="t">
                        <a:spcBef>
                          <a:spcPts val="0"/>
                        </a:spcBef>
                        <a:spcAft>
                          <a:spcPts val="0"/>
                        </a:spcAft>
                      </a:pPr>
                      <a:r>
                        <a:rPr lang="de-DE" sz="1400" b="1" dirty="0">
                          <a:solidFill>
                            <a:schemeClr val="tx1"/>
                          </a:solidFill>
                          <a:effectLst/>
                          <a:latin typeface="+mn-lt"/>
                        </a:rPr>
                        <a:t>Costs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Calibri" panose="020F0502020204030204" pitchFamily="34" charset="0"/>
                        </a:rPr>
                        <a:t>555,00€ (Amazon)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951634"/>
                  </a:ext>
                </a:extLst>
              </a:tr>
            </a:tbl>
          </a:graphicData>
        </a:graphic>
      </p:graphicFrame>
      <p:sp>
        <p:nvSpPr>
          <p:cNvPr id="4" name="Datumsplatzhalter 3">
            <a:extLst>
              <a:ext uri="{FF2B5EF4-FFF2-40B4-BE49-F238E27FC236}">
                <a16:creationId xmlns:a16="http://schemas.microsoft.com/office/drawing/2014/main" id="{E224BE79-1EB9-43F5-A9A3-7EFAA5B512E3}"/>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388DF94-CC47-4EEB-8CEB-65A10652DBD7}"/>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0E34D2C-3F32-4C0B-A2F7-3A19EFAC2593}"/>
              </a:ext>
            </a:extLst>
          </p:cNvPr>
          <p:cNvSpPr>
            <a:spLocks noGrp="1"/>
          </p:cNvSpPr>
          <p:nvPr>
            <p:ph type="sldNum" sz="quarter" idx="12"/>
          </p:nvPr>
        </p:nvSpPr>
        <p:spPr/>
        <p:txBody>
          <a:bodyPr/>
          <a:lstStyle/>
          <a:p>
            <a:fld id="{63806572-E604-4FD2-993F-C17A16255863}" type="slidenum">
              <a:rPr lang="de-DE" smtClean="0"/>
              <a:pPr/>
              <a:t>10</a:t>
            </a:fld>
            <a:endParaRPr lang="de-DE"/>
          </a:p>
        </p:txBody>
      </p:sp>
      <p:pic>
        <p:nvPicPr>
          <p:cNvPr id="3" name="Grafik 2">
            <a:extLst>
              <a:ext uri="{FF2B5EF4-FFF2-40B4-BE49-F238E27FC236}">
                <a16:creationId xmlns:a16="http://schemas.microsoft.com/office/drawing/2014/main" id="{F52409C5-760E-407A-823C-B06EA37F6D92}"/>
              </a:ext>
            </a:extLst>
          </p:cNvPr>
          <p:cNvPicPr>
            <a:picLocks noChangeAspect="1"/>
          </p:cNvPicPr>
          <p:nvPr/>
        </p:nvPicPr>
        <p:blipFill>
          <a:blip r:embed="rId2"/>
          <a:stretch>
            <a:fillRect/>
          </a:stretch>
        </p:blipFill>
        <p:spPr>
          <a:xfrm>
            <a:off x="6579570" y="1226503"/>
            <a:ext cx="4036376" cy="2594044"/>
          </a:xfrm>
          <a:prstGeom prst="rect">
            <a:avLst/>
          </a:prstGeom>
        </p:spPr>
      </p:pic>
      <p:pic>
        <p:nvPicPr>
          <p:cNvPr id="2050" name="Picture 2" descr="Hornt 2 &#10;DC SV OUT &#10;AUDIO IN &#10;VIDEO &#10;AUDIO our &#10;WIRELESS &#10;VGA 'N &#10;RS232 ">
            <a:extLst>
              <a:ext uri="{FF2B5EF4-FFF2-40B4-BE49-F238E27FC236}">
                <a16:creationId xmlns:a16="http://schemas.microsoft.com/office/drawing/2014/main" id="{EB7EF28B-5295-4F62-BA61-CB1A42AC5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569" y="4104074"/>
            <a:ext cx="4036375" cy="1396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681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F5A3-D449-4D58-ADB2-66B4C634DD89}"/>
              </a:ext>
            </a:extLst>
          </p:cNvPr>
          <p:cNvSpPr>
            <a:spLocks noGrp="1"/>
          </p:cNvSpPr>
          <p:nvPr>
            <p:ph type="title"/>
          </p:nvPr>
        </p:nvSpPr>
        <p:spPr/>
        <p:txBody>
          <a:bodyPr>
            <a:normAutofit fontScale="90000"/>
          </a:bodyPr>
          <a:lstStyle/>
          <a:p>
            <a:r>
              <a:rPr lang="de-DE" dirty="0" err="1"/>
              <a:t>Beamer</a:t>
            </a:r>
            <a:r>
              <a:rPr lang="de-DE" dirty="0"/>
              <a:t> - Acer P5630</a:t>
            </a:r>
          </a:p>
        </p:txBody>
      </p:sp>
      <p:graphicFrame>
        <p:nvGraphicFramePr>
          <p:cNvPr id="7" name="Inhaltsplatzhalter 6">
            <a:extLst>
              <a:ext uri="{FF2B5EF4-FFF2-40B4-BE49-F238E27FC236}">
                <a16:creationId xmlns:a16="http://schemas.microsoft.com/office/drawing/2014/main" id="{4BF7B4FF-E264-43AB-887A-856F956129EF}"/>
              </a:ext>
            </a:extLst>
          </p:cNvPr>
          <p:cNvGraphicFramePr>
            <a:graphicFrameLocks noGrp="1"/>
          </p:cNvGraphicFramePr>
          <p:nvPr>
            <p:ph idx="1"/>
          </p:nvPr>
        </p:nvGraphicFramePr>
        <p:xfrm>
          <a:off x="838200" y="1226503"/>
          <a:ext cx="4910445" cy="4409440"/>
        </p:xfrm>
        <a:graphic>
          <a:graphicData uri="http://schemas.openxmlformats.org/drawingml/2006/table">
            <a:tbl>
              <a:tblPr/>
              <a:tblGrid>
                <a:gridCol w="2007108">
                  <a:extLst>
                    <a:ext uri="{9D8B030D-6E8A-4147-A177-3AD203B41FA5}">
                      <a16:colId xmlns:a16="http://schemas.microsoft.com/office/drawing/2014/main" val="1471685674"/>
                    </a:ext>
                  </a:extLst>
                </a:gridCol>
                <a:gridCol w="2903337">
                  <a:extLst>
                    <a:ext uri="{9D8B030D-6E8A-4147-A177-3AD203B41FA5}">
                      <a16:colId xmlns:a16="http://schemas.microsoft.com/office/drawing/2014/main" val="2055935835"/>
                    </a:ext>
                  </a:extLst>
                </a:gridCol>
              </a:tblGrid>
              <a:tr h="0">
                <a:tc>
                  <a:txBody>
                    <a:bodyPr/>
                    <a:lstStyle/>
                    <a:p>
                      <a:pPr marL="0" marR="0" fontAlgn="t">
                        <a:spcBef>
                          <a:spcPts val="0"/>
                        </a:spcBef>
                        <a:spcAft>
                          <a:spcPts val="0"/>
                        </a:spcAft>
                      </a:pPr>
                      <a:r>
                        <a:rPr lang="de-DE" sz="1400" b="1">
                          <a:effectLst/>
                          <a:latin typeface="+mn-lt"/>
                        </a:rPr>
                        <a:t>Projection System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DLP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76043"/>
                  </a:ext>
                </a:extLst>
              </a:tr>
              <a:tr h="0">
                <a:tc>
                  <a:txBody>
                    <a:bodyPr/>
                    <a:lstStyle/>
                    <a:p>
                      <a:pPr marL="0" marR="0" fontAlgn="t">
                        <a:spcBef>
                          <a:spcPts val="0"/>
                        </a:spcBef>
                        <a:spcAft>
                          <a:spcPts val="0"/>
                        </a:spcAft>
                      </a:pPr>
                      <a:r>
                        <a:rPr lang="de-DE" sz="1400" b="1" dirty="0">
                          <a:effectLst/>
                          <a:latin typeface="+mn-lt"/>
                        </a:rPr>
                        <a:t>Resolution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1920 x 1200 (nativ), 1920 x 1200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413668"/>
                  </a:ext>
                </a:extLst>
              </a:tr>
              <a:tr h="0">
                <a:tc>
                  <a:txBody>
                    <a:bodyPr/>
                    <a:lstStyle/>
                    <a:p>
                      <a:pPr marL="0" marR="0" fontAlgn="t">
                        <a:spcBef>
                          <a:spcPts val="0"/>
                        </a:spcBef>
                        <a:spcAft>
                          <a:spcPts val="0"/>
                        </a:spcAft>
                      </a:pPr>
                      <a:r>
                        <a:rPr lang="de-DE" sz="1400" b="1" dirty="0" err="1">
                          <a:effectLst/>
                          <a:latin typeface="+mn-lt"/>
                        </a:rPr>
                        <a:t>Brightness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mn-lt"/>
                        </a:rPr>
                        <a:t>4000 lumens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028527"/>
                  </a:ext>
                </a:extLst>
              </a:tr>
              <a:tr h="0">
                <a:tc>
                  <a:txBody>
                    <a:bodyPr/>
                    <a:lstStyle/>
                    <a:p>
                      <a:pPr marL="0" marR="0" fontAlgn="t">
                        <a:spcBef>
                          <a:spcPts val="0"/>
                        </a:spcBef>
                        <a:spcAft>
                          <a:spcPts val="0"/>
                        </a:spcAft>
                      </a:pPr>
                      <a:r>
                        <a:rPr lang="de-DE" sz="1400" b="1" dirty="0" err="1">
                          <a:effectLst/>
                          <a:latin typeface="+mn-lt"/>
                        </a:rPr>
                        <a:t>Contrast</a:t>
                      </a:r>
                      <a:r>
                        <a:rPr lang="de-DE" sz="1400" b="1" dirty="0">
                          <a:effectLst/>
                          <a:latin typeface="+mn-lt"/>
                        </a:rPr>
                        <a: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20000:1</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640511"/>
                  </a:ext>
                </a:extLst>
              </a:tr>
              <a:tr h="0">
                <a:tc>
                  <a:txBody>
                    <a:bodyPr/>
                    <a:lstStyle/>
                    <a:p>
                      <a:pPr marL="0" marR="0" fontAlgn="t">
                        <a:spcBef>
                          <a:spcPts val="0"/>
                        </a:spcBef>
                        <a:spcAft>
                          <a:spcPts val="0"/>
                        </a:spcAft>
                      </a:pPr>
                      <a:r>
                        <a:rPr lang="de-DE" sz="1400" b="1">
                          <a:effectLst/>
                          <a:latin typeface="+mn-lt"/>
                        </a:rPr>
                        <a:t>Display Color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30 Bits (1,07 billion colors)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7668"/>
                  </a:ext>
                </a:extLst>
              </a:tr>
              <a:tr h="0">
                <a:tc>
                  <a:txBody>
                    <a:bodyPr/>
                    <a:lstStyle/>
                    <a:p>
                      <a:pPr marL="0" marR="0" fontAlgn="t">
                        <a:spcBef>
                          <a:spcPts val="0"/>
                        </a:spcBef>
                        <a:spcAft>
                          <a:spcPts val="0"/>
                        </a:spcAft>
                      </a:pPr>
                      <a:r>
                        <a:rPr lang="de-DE" sz="1400" b="1">
                          <a:effectLst/>
                          <a:latin typeface="+mn-lt"/>
                        </a:rPr>
                        <a:t>Native Aspect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Native 16:10, 16:9, 4:3</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738906"/>
                  </a:ext>
                </a:extLst>
              </a:tr>
              <a:tr h="0">
                <a:tc>
                  <a:txBody>
                    <a:bodyPr/>
                    <a:lstStyle/>
                    <a:p>
                      <a:pPr marL="0" marR="0" fontAlgn="t">
                        <a:spcBef>
                          <a:spcPts val="0"/>
                        </a:spcBef>
                        <a:spcAft>
                          <a:spcPts val="0"/>
                        </a:spcAft>
                      </a:pPr>
                      <a:r>
                        <a:rPr lang="de-DE" sz="1400" b="1">
                          <a:effectLst/>
                          <a:latin typeface="+mn-lt"/>
                        </a:rPr>
                        <a:t>Light Source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Lamp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151341"/>
                  </a:ext>
                </a:extLst>
              </a:tr>
              <a:tr h="0">
                <a:tc>
                  <a:txBody>
                    <a:bodyPr/>
                    <a:lstStyle/>
                    <a:p>
                      <a:pPr marL="0" marR="0" fontAlgn="t">
                        <a:spcBef>
                          <a:spcPts val="0"/>
                        </a:spcBef>
                        <a:spcAft>
                          <a:spcPts val="0"/>
                        </a:spcAft>
                      </a:pPr>
                      <a:r>
                        <a:rPr lang="de-DE" sz="1400" b="1">
                          <a:effectLst/>
                          <a:latin typeface="+mn-lt"/>
                        </a:rPr>
                        <a:t>Light Source Wattage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240W</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79685"/>
                  </a:ext>
                </a:extLst>
              </a:tr>
              <a:tr h="0">
                <a:tc>
                  <a:txBody>
                    <a:bodyPr/>
                    <a:lstStyle/>
                    <a:p>
                      <a:pPr marL="0" marR="0" fontAlgn="t">
                        <a:spcBef>
                          <a:spcPts val="0"/>
                        </a:spcBef>
                        <a:spcAft>
                          <a:spcPts val="0"/>
                        </a:spcAft>
                      </a:pPr>
                      <a:r>
                        <a:rPr lang="de-DE" sz="1400" b="1">
                          <a:effectLst/>
                          <a:latin typeface="+mn-lt"/>
                        </a:rPr>
                        <a:t>Light Source life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4000/10000/15000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8889"/>
                  </a:ext>
                </a:extLst>
              </a:tr>
              <a:tr h="0">
                <a:tc>
                  <a:txBody>
                    <a:bodyPr/>
                    <a:lstStyle/>
                    <a:p>
                      <a:pPr marL="0" marR="0" fontAlgn="t">
                        <a:spcBef>
                          <a:spcPts val="0"/>
                        </a:spcBef>
                        <a:spcAft>
                          <a:spcPts val="0"/>
                        </a:spcAft>
                      </a:pPr>
                      <a:r>
                        <a:rPr lang="de-DE" sz="1400" b="1" dirty="0" err="1">
                          <a:effectLst/>
                          <a:latin typeface="+mn-lt"/>
                        </a:rPr>
                        <a:t>Acoustic</a:t>
                      </a:r>
                      <a:r>
                        <a:rPr lang="de-DE" sz="1400" b="1" dirty="0">
                          <a:effectLst/>
                          <a:latin typeface="+mn-lt"/>
                        </a:rPr>
                        <a:t> Noise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31/24 dBA (normal/eco)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2130"/>
                  </a:ext>
                </a:extLst>
              </a:tr>
              <a:tr h="0">
                <a:tc>
                  <a:txBody>
                    <a:bodyPr/>
                    <a:lstStyle/>
                    <a:p>
                      <a:pPr marL="0" marR="0" fontAlgn="t">
                        <a:spcBef>
                          <a:spcPts val="0"/>
                        </a:spcBef>
                        <a:spcAft>
                          <a:spcPts val="0"/>
                        </a:spcAft>
                      </a:pPr>
                      <a:r>
                        <a:rPr lang="de-DE" sz="1400" b="1">
                          <a:effectLst/>
                          <a:latin typeface="+mn-lt"/>
                        </a:rPr>
                        <a:t>Operating Temperature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0~40℃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035381"/>
                  </a:ext>
                </a:extLst>
              </a:tr>
              <a:tr h="0">
                <a:tc>
                  <a:txBody>
                    <a:bodyPr/>
                    <a:lstStyle/>
                    <a:p>
                      <a:pPr marL="0" marR="0" fontAlgn="t">
                        <a:spcBef>
                          <a:spcPts val="0"/>
                        </a:spcBef>
                        <a:spcAft>
                          <a:spcPts val="0"/>
                        </a:spcAft>
                      </a:pPr>
                      <a:r>
                        <a:rPr lang="de-DE" sz="1400" b="1" dirty="0">
                          <a:effectLst/>
                          <a:latin typeface="+mn-lt"/>
                        </a:rPr>
                        <a:t>Net </a:t>
                      </a:r>
                      <a:r>
                        <a:rPr lang="de-DE" sz="1400" b="1" dirty="0" err="1">
                          <a:effectLst/>
                          <a:latin typeface="+mn-lt"/>
                        </a:rPr>
                        <a:t>Weight</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~2.73 kg</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87347"/>
                  </a:ext>
                </a:extLst>
              </a:tr>
              <a:tr h="0">
                <a:tc>
                  <a:txBody>
                    <a:bodyPr/>
                    <a:lstStyle/>
                    <a:p>
                      <a:pPr marL="0" marR="0" fontAlgn="t">
                        <a:spcBef>
                          <a:spcPts val="0"/>
                        </a:spcBef>
                        <a:spcAft>
                          <a:spcPts val="0"/>
                        </a:spcAft>
                      </a:pPr>
                      <a:r>
                        <a:rPr lang="de-DE" sz="1400" b="1" dirty="0">
                          <a:solidFill>
                            <a:schemeClr val="tx1"/>
                          </a:solidFill>
                          <a:effectLst/>
                          <a:latin typeface="+mn-lt"/>
                        </a:rPr>
                        <a:t>Min / Max </a:t>
                      </a:r>
                      <a:r>
                        <a:rPr lang="de-DE" sz="1400" b="1" dirty="0" err="1">
                          <a:solidFill>
                            <a:schemeClr val="tx1"/>
                          </a:solidFill>
                          <a:effectLst/>
                          <a:latin typeface="+mn-lt"/>
                        </a:rPr>
                        <a:t>Dist</a:t>
                      </a:r>
                      <a:endParaRPr lang="de-DE" sz="1400" b="1"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Calibri" panose="020F0502020204030204" pitchFamily="34" charset="0"/>
                        </a:rPr>
                        <a:t>1 m / 7,30 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803368"/>
                  </a:ext>
                </a:extLst>
              </a:tr>
              <a:tr h="0">
                <a:tc>
                  <a:txBody>
                    <a:bodyPr/>
                    <a:lstStyle/>
                    <a:p>
                      <a:pPr marL="0" marR="0" fontAlgn="t">
                        <a:spcBef>
                          <a:spcPts val="0"/>
                        </a:spcBef>
                        <a:spcAft>
                          <a:spcPts val="0"/>
                        </a:spcAft>
                      </a:pPr>
                      <a:r>
                        <a:rPr lang="de-DE" sz="1400" b="1" dirty="0">
                          <a:solidFill>
                            <a:schemeClr val="tx1"/>
                          </a:solidFill>
                          <a:effectLst/>
                          <a:latin typeface="+mn-lt"/>
                        </a:rPr>
                        <a:t>Costs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Calibri" panose="020F0502020204030204" pitchFamily="34" charset="0"/>
                        </a:rPr>
                        <a:t>775,90€ (Amazon)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3972853"/>
                  </a:ext>
                </a:extLst>
              </a:tr>
            </a:tbl>
          </a:graphicData>
        </a:graphic>
      </p:graphicFrame>
      <p:sp>
        <p:nvSpPr>
          <p:cNvPr id="4" name="Datumsplatzhalter 3">
            <a:extLst>
              <a:ext uri="{FF2B5EF4-FFF2-40B4-BE49-F238E27FC236}">
                <a16:creationId xmlns:a16="http://schemas.microsoft.com/office/drawing/2014/main" id="{E224BE79-1EB9-43F5-A9A3-7EFAA5B512E3}"/>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388DF94-CC47-4EEB-8CEB-65A10652DBD7}"/>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0E34D2C-3F32-4C0B-A2F7-3A19EFAC2593}"/>
              </a:ext>
            </a:extLst>
          </p:cNvPr>
          <p:cNvSpPr>
            <a:spLocks noGrp="1"/>
          </p:cNvSpPr>
          <p:nvPr>
            <p:ph type="sldNum" sz="quarter" idx="12"/>
          </p:nvPr>
        </p:nvSpPr>
        <p:spPr/>
        <p:txBody>
          <a:bodyPr/>
          <a:lstStyle/>
          <a:p>
            <a:fld id="{63806572-E604-4FD2-993F-C17A16255863}" type="slidenum">
              <a:rPr lang="de-DE" smtClean="0"/>
              <a:pPr/>
              <a:t>11</a:t>
            </a:fld>
            <a:endParaRPr lang="de-DE"/>
          </a:p>
        </p:txBody>
      </p:sp>
      <p:pic>
        <p:nvPicPr>
          <p:cNvPr id="8" name="Grafik 7">
            <a:extLst>
              <a:ext uri="{FF2B5EF4-FFF2-40B4-BE49-F238E27FC236}">
                <a16:creationId xmlns:a16="http://schemas.microsoft.com/office/drawing/2014/main" id="{49FC5436-97E6-4F24-809E-698C437061A8}"/>
              </a:ext>
            </a:extLst>
          </p:cNvPr>
          <p:cNvPicPr>
            <a:picLocks noChangeAspect="1"/>
          </p:cNvPicPr>
          <p:nvPr/>
        </p:nvPicPr>
        <p:blipFill>
          <a:blip r:embed="rId2"/>
          <a:stretch>
            <a:fillRect/>
          </a:stretch>
        </p:blipFill>
        <p:spPr>
          <a:xfrm>
            <a:off x="6443357" y="1226504"/>
            <a:ext cx="4172587" cy="2450700"/>
          </a:xfrm>
          <a:prstGeom prst="rect">
            <a:avLst/>
          </a:prstGeom>
        </p:spPr>
      </p:pic>
      <p:pic>
        <p:nvPicPr>
          <p:cNvPr id="3074" name="Picture 2" descr="- ㉧ &#10;*MH'- 3D &#10;1920 ">
            <a:extLst>
              <a:ext uri="{FF2B5EF4-FFF2-40B4-BE49-F238E27FC236}">
                <a16:creationId xmlns:a16="http://schemas.microsoft.com/office/drawing/2014/main" id="{6B9BD0A6-2FC7-4D82-917B-96BA215BF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356" y="3960732"/>
            <a:ext cx="4172587" cy="141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9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F5A3-D449-4D58-ADB2-66B4C634DD89}"/>
              </a:ext>
            </a:extLst>
          </p:cNvPr>
          <p:cNvSpPr>
            <a:spLocks noGrp="1"/>
          </p:cNvSpPr>
          <p:nvPr>
            <p:ph type="title"/>
          </p:nvPr>
        </p:nvSpPr>
        <p:spPr/>
        <p:txBody>
          <a:bodyPr>
            <a:normAutofit fontScale="90000"/>
          </a:bodyPr>
          <a:lstStyle/>
          <a:p>
            <a:r>
              <a:rPr lang="de-DE" dirty="0" err="1"/>
              <a:t>Beamer</a:t>
            </a:r>
            <a:r>
              <a:rPr lang="de-DE" dirty="0"/>
              <a:t> - Optoma HD144X</a:t>
            </a:r>
          </a:p>
        </p:txBody>
      </p:sp>
      <p:graphicFrame>
        <p:nvGraphicFramePr>
          <p:cNvPr id="7" name="Inhaltsplatzhalter 6">
            <a:extLst>
              <a:ext uri="{FF2B5EF4-FFF2-40B4-BE49-F238E27FC236}">
                <a16:creationId xmlns:a16="http://schemas.microsoft.com/office/drawing/2014/main" id="{4BF7B4FF-E264-43AB-887A-856F956129EF}"/>
              </a:ext>
            </a:extLst>
          </p:cNvPr>
          <p:cNvGraphicFramePr>
            <a:graphicFrameLocks noGrp="1"/>
          </p:cNvGraphicFramePr>
          <p:nvPr>
            <p:ph idx="1"/>
          </p:nvPr>
        </p:nvGraphicFramePr>
        <p:xfrm>
          <a:off x="838200" y="1226503"/>
          <a:ext cx="4910445" cy="4409440"/>
        </p:xfrm>
        <a:graphic>
          <a:graphicData uri="http://schemas.openxmlformats.org/drawingml/2006/table">
            <a:tbl>
              <a:tblPr/>
              <a:tblGrid>
                <a:gridCol w="2007108">
                  <a:extLst>
                    <a:ext uri="{9D8B030D-6E8A-4147-A177-3AD203B41FA5}">
                      <a16:colId xmlns:a16="http://schemas.microsoft.com/office/drawing/2014/main" val="1471685674"/>
                    </a:ext>
                  </a:extLst>
                </a:gridCol>
                <a:gridCol w="2903337">
                  <a:extLst>
                    <a:ext uri="{9D8B030D-6E8A-4147-A177-3AD203B41FA5}">
                      <a16:colId xmlns:a16="http://schemas.microsoft.com/office/drawing/2014/main" val="2055935835"/>
                    </a:ext>
                  </a:extLst>
                </a:gridCol>
              </a:tblGrid>
              <a:tr h="0">
                <a:tc>
                  <a:txBody>
                    <a:bodyPr/>
                    <a:lstStyle/>
                    <a:p>
                      <a:pPr marL="0" marR="0" fontAlgn="t">
                        <a:spcBef>
                          <a:spcPts val="0"/>
                        </a:spcBef>
                        <a:spcAft>
                          <a:spcPts val="0"/>
                        </a:spcAft>
                      </a:pPr>
                      <a:r>
                        <a:rPr lang="de-DE" sz="1400" b="1">
                          <a:effectLst/>
                          <a:latin typeface="+mn-lt"/>
                        </a:rPr>
                        <a:t>Projection System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DLP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76043"/>
                  </a:ext>
                </a:extLst>
              </a:tr>
              <a:tr h="0">
                <a:tc>
                  <a:txBody>
                    <a:bodyPr/>
                    <a:lstStyle/>
                    <a:p>
                      <a:pPr marL="0" marR="0" fontAlgn="t">
                        <a:spcBef>
                          <a:spcPts val="0"/>
                        </a:spcBef>
                        <a:spcAft>
                          <a:spcPts val="0"/>
                        </a:spcAft>
                      </a:pPr>
                      <a:r>
                        <a:rPr lang="de-DE" sz="1400" b="1" dirty="0">
                          <a:effectLst/>
                          <a:latin typeface="+mn-lt"/>
                        </a:rPr>
                        <a:t>Resolution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mn-lt"/>
                        </a:rPr>
                        <a:t>1920 x 1080 (nativ)</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413668"/>
                  </a:ext>
                </a:extLst>
              </a:tr>
              <a:tr h="0">
                <a:tc>
                  <a:txBody>
                    <a:bodyPr/>
                    <a:lstStyle/>
                    <a:p>
                      <a:pPr marL="0" marR="0" fontAlgn="t">
                        <a:spcBef>
                          <a:spcPts val="0"/>
                        </a:spcBef>
                        <a:spcAft>
                          <a:spcPts val="0"/>
                        </a:spcAft>
                      </a:pPr>
                      <a:r>
                        <a:rPr lang="de-DE" sz="1400" b="1" dirty="0" err="1">
                          <a:effectLst/>
                          <a:latin typeface="+mn-lt"/>
                        </a:rPr>
                        <a:t>Brightness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mn-lt"/>
                        </a:rPr>
                        <a:t>3400 lumens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028527"/>
                  </a:ext>
                </a:extLst>
              </a:tr>
              <a:tr h="0">
                <a:tc>
                  <a:txBody>
                    <a:bodyPr/>
                    <a:lstStyle/>
                    <a:p>
                      <a:pPr marL="0" marR="0" fontAlgn="t">
                        <a:spcBef>
                          <a:spcPts val="0"/>
                        </a:spcBef>
                        <a:spcAft>
                          <a:spcPts val="0"/>
                        </a:spcAft>
                      </a:pPr>
                      <a:r>
                        <a:rPr lang="de-DE" sz="1400" b="1" dirty="0" err="1">
                          <a:effectLst/>
                          <a:latin typeface="+mn-lt"/>
                        </a:rPr>
                        <a:t>Contrast</a:t>
                      </a:r>
                      <a:r>
                        <a:rPr lang="de-DE" sz="1400" b="1" dirty="0">
                          <a:effectLst/>
                          <a:latin typeface="+mn-lt"/>
                        </a:rPr>
                        <a: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23000:1</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640511"/>
                  </a:ext>
                </a:extLst>
              </a:tr>
              <a:tr h="0">
                <a:tc>
                  <a:txBody>
                    <a:bodyPr/>
                    <a:lstStyle/>
                    <a:p>
                      <a:pPr marL="0" marR="0" fontAlgn="t">
                        <a:spcBef>
                          <a:spcPts val="0"/>
                        </a:spcBef>
                        <a:spcAft>
                          <a:spcPts val="0"/>
                        </a:spcAft>
                      </a:pPr>
                      <a:r>
                        <a:rPr lang="de-DE" sz="1400" b="1">
                          <a:effectLst/>
                          <a:latin typeface="+mn-lt"/>
                        </a:rPr>
                        <a:t>Display Color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7668"/>
                  </a:ext>
                </a:extLst>
              </a:tr>
              <a:tr h="0">
                <a:tc>
                  <a:txBody>
                    <a:bodyPr/>
                    <a:lstStyle/>
                    <a:p>
                      <a:pPr marL="0" marR="0" fontAlgn="t">
                        <a:spcBef>
                          <a:spcPts val="0"/>
                        </a:spcBef>
                        <a:spcAft>
                          <a:spcPts val="0"/>
                        </a:spcAft>
                      </a:pPr>
                      <a:r>
                        <a:rPr lang="de-DE" sz="1400" b="1">
                          <a:effectLst/>
                          <a:latin typeface="+mn-lt"/>
                        </a:rPr>
                        <a:t>Native Aspect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Native 16:9, 4:3</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738906"/>
                  </a:ext>
                </a:extLst>
              </a:tr>
              <a:tr h="0">
                <a:tc>
                  <a:txBody>
                    <a:bodyPr/>
                    <a:lstStyle/>
                    <a:p>
                      <a:pPr marL="0" marR="0" fontAlgn="t">
                        <a:spcBef>
                          <a:spcPts val="0"/>
                        </a:spcBef>
                        <a:spcAft>
                          <a:spcPts val="0"/>
                        </a:spcAft>
                      </a:pPr>
                      <a:r>
                        <a:rPr lang="de-DE" sz="1400" b="1">
                          <a:effectLst/>
                          <a:latin typeface="+mn-lt"/>
                        </a:rPr>
                        <a:t>Light Source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Lamp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151341"/>
                  </a:ext>
                </a:extLst>
              </a:tr>
              <a:tr h="0">
                <a:tc>
                  <a:txBody>
                    <a:bodyPr/>
                    <a:lstStyle/>
                    <a:p>
                      <a:pPr marL="0" marR="0" fontAlgn="t">
                        <a:spcBef>
                          <a:spcPts val="0"/>
                        </a:spcBef>
                        <a:spcAft>
                          <a:spcPts val="0"/>
                        </a:spcAft>
                      </a:pPr>
                      <a:r>
                        <a:rPr lang="de-DE" sz="1400" b="1">
                          <a:effectLst/>
                          <a:latin typeface="+mn-lt"/>
                        </a:rPr>
                        <a:t>Light Source Wattage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240W</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79685"/>
                  </a:ext>
                </a:extLst>
              </a:tr>
              <a:tr h="0">
                <a:tc>
                  <a:txBody>
                    <a:bodyPr/>
                    <a:lstStyle/>
                    <a:p>
                      <a:pPr marL="0" marR="0" fontAlgn="t">
                        <a:spcBef>
                          <a:spcPts val="0"/>
                        </a:spcBef>
                        <a:spcAft>
                          <a:spcPts val="0"/>
                        </a:spcAft>
                      </a:pPr>
                      <a:r>
                        <a:rPr lang="de-DE" sz="1400" b="1">
                          <a:effectLst/>
                          <a:latin typeface="+mn-lt"/>
                        </a:rPr>
                        <a:t>Light Source life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3500/12000/10000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8889"/>
                  </a:ext>
                </a:extLst>
              </a:tr>
              <a:tr h="0">
                <a:tc>
                  <a:txBody>
                    <a:bodyPr/>
                    <a:lstStyle/>
                    <a:p>
                      <a:pPr marL="0" marR="0" fontAlgn="t">
                        <a:spcBef>
                          <a:spcPts val="0"/>
                        </a:spcBef>
                        <a:spcAft>
                          <a:spcPts val="0"/>
                        </a:spcAft>
                      </a:pPr>
                      <a:r>
                        <a:rPr lang="de-DE" sz="1400" b="1" dirty="0" err="1">
                          <a:effectLst/>
                          <a:latin typeface="+mn-lt"/>
                        </a:rPr>
                        <a:t>Acoustic</a:t>
                      </a:r>
                      <a:r>
                        <a:rPr lang="de-DE" sz="1400" b="1" dirty="0">
                          <a:effectLst/>
                          <a:latin typeface="+mn-lt"/>
                        </a:rPr>
                        <a:t> Noise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27/25 dBA (normal/eco)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2130"/>
                  </a:ext>
                </a:extLst>
              </a:tr>
              <a:tr h="0">
                <a:tc>
                  <a:txBody>
                    <a:bodyPr/>
                    <a:lstStyle/>
                    <a:p>
                      <a:pPr marL="0" marR="0" fontAlgn="t">
                        <a:spcBef>
                          <a:spcPts val="0"/>
                        </a:spcBef>
                        <a:spcAft>
                          <a:spcPts val="0"/>
                        </a:spcAft>
                      </a:pPr>
                      <a:r>
                        <a:rPr lang="de-DE" sz="1400" b="1">
                          <a:effectLst/>
                          <a:latin typeface="+mn-lt"/>
                        </a:rPr>
                        <a:t>Operating Temperature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5~40℃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035381"/>
                  </a:ext>
                </a:extLst>
              </a:tr>
              <a:tr h="0">
                <a:tc>
                  <a:txBody>
                    <a:bodyPr/>
                    <a:lstStyle/>
                    <a:p>
                      <a:pPr marL="0" marR="0" fontAlgn="t">
                        <a:spcBef>
                          <a:spcPts val="0"/>
                        </a:spcBef>
                        <a:spcAft>
                          <a:spcPts val="0"/>
                        </a:spcAft>
                      </a:pPr>
                      <a:r>
                        <a:rPr lang="de-DE" sz="1400" b="1" dirty="0">
                          <a:effectLst/>
                          <a:latin typeface="+mn-lt"/>
                        </a:rPr>
                        <a:t>Net </a:t>
                      </a:r>
                      <a:r>
                        <a:rPr lang="de-DE" sz="1400" b="1" dirty="0" err="1">
                          <a:effectLst/>
                          <a:latin typeface="+mn-lt"/>
                        </a:rPr>
                        <a:t>Weight</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~2.87 kg</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87347"/>
                  </a:ext>
                </a:extLst>
              </a:tr>
              <a:tr h="0">
                <a:tc>
                  <a:txBody>
                    <a:bodyPr/>
                    <a:lstStyle/>
                    <a:p>
                      <a:pPr marL="0" marR="0" fontAlgn="t">
                        <a:spcBef>
                          <a:spcPts val="0"/>
                        </a:spcBef>
                        <a:spcAft>
                          <a:spcPts val="0"/>
                        </a:spcAft>
                      </a:pPr>
                      <a:r>
                        <a:rPr lang="de-DE" sz="1400" b="1" dirty="0">
                          <a:solidFill>
                            <a:schemeClr val="tx1"/>
                          </a:solidFill>
                          <a:effectLst/>
                          <a:latin typeface="+mn-lt"/>
                        </a:rPr>
                        <a:t>Min / Max </a:t>
                      </a:r>
                      <a:r>
                        <a:rPr lang="de-DE" sz="1400" b="1" dirty="0" err="1">
                          <a:solidFill>
                            <a:schemeClr val="tx1"/>
                          </a:solidFill>
                          <a:effectLst/>
                          <a:latin typeface="+mn-lt"/>
                        </a:rPr>
                        <a:t>Dist</a:t>
                      </a:r>
                      <a:endParaRPr lang="de-DE" sz="1400" b="1"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Calibri" panose="020F0502020204030204" pitchFamily="34" charset="0"/>
                        </a:rPr>
                        <a:t>1 m / 9,80 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93513"/>
                  </a:ext>
                </a:extLst>
              </a:tr>
              <a:tr h="0">
                <a:tc>
                  <a:txBody>
                    <a:bodyPr/>
                    <a:lstStyle/>
                    <a:p>
                      <a:pPr marL="0" marR="0" fontAlgn="t">
                        <a:spcBef>
                          <a:spcPts val="0"/>
                        </a:spcBef>
                        <a:spcAft>
                          <a:spcPts val="0"/>
                        </a:spcAft>
                      </a:pPr>
                      <a:r>
                        <a:rPr lang="de-DE" sz="1400" b="1" dirty="0">
                          <a:solidFill>
                            <a:schemeClr val="tx1"/>
                          </a:solidFill>
                          <a:effectLst/>
                          <a:latin typeface="+mn-lt"/>
                        </a:rPr>
                        <a:t>Costs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Calibri" panose="020F0502020204030204" pitchFamily="34" charset="0"/>
                        </a:rPr>
                        <a:t>469,00€ (Amazon)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7497476"/>
                  </a:ext>
                </a:extLst>
              </a:tr>
            </a:tbl>
          </a:graphicData>
        </a:graphic>
      </p:graphicFrame>
      <p:sp>
        <p:nvSpPr>
          <p:cNvPr id="4" name="Datumsplatzhalter 3">
            <a:extLst>
              <a:ext uri="{FF2B5EF4-FFF2-40B4-BE49-F238E27FC236}">
                <a16:creationId xmlns:a16="http://schemas.microsoft.com/office/drawing/2014/main" id="{E224BE79-1EB9-43F5-A9A3-7EFAA5B512E3}"/>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388DF94-CC47-4EEB-8CEB-65A10652DBD7}"/>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0E34D2C-3F32-4C0B-A2F7-3A19EFAC2593}"/>
              </a:ext>
            </a:extLst>
          </p:cNvPr>
          <p:cNvSpPr>
            <a:spLocks noGrp="1"/>
          </p:cNvSpPr>
          <p:nvPr>
            <p:ph type="sldNum" sz="quarter" idx="12"/>
          </p:nvPr>
        </p:nvSpPr>
        <p:spPr/>
        <p:txBody>
          <a:bodyPr/>
          <a:lstStyle/>
          <a:p>
            <a:fld id="{63806572-E604-4FD2-993F-C17A16255863}" type="slidenum">
              <a:rPr lang="de-DE" smtClean="0"/>
              <a:pPr/>
              <a:t>12</a:t>
            </a:fld>
            <a:endParaRPr lang="de-DE"/>
          </a:p>
        </p:txBody>
      </p:sp>
      <p:pic>
        <p:nvPicPr>
          <p:cNvPr id="3" name="Grafik 2">
            <a:extLst>
              <a:ext uri="{FF2B5EF4-FFF2-40B4-BE49-F238E27FC236}">
                <a16:creationId xmlns:a16="http://schemas.microsoft.com/office/drawing/2014/main" id="{1AD89D07-47AA-4A8A-B7EC-6C53E625875D}"/>
              </a:ext>
            </a:extLst>
          </p:cNvPr>
          <p:cNvPicPr>
            <a:picLocks noChangeAspect="1"/>
          </p:cNvPicPr>
          <p:nvPr/>
        </p:nvPicPr>
        <p:blipFill>
          <a:blip r:embed="rId2"/>
          <a:stretch>
            <a:fillRect/>
          </a:stretch>
        </p:blipFill>
        <p:spPr>
          <a:xfrm>
            <a:off x="6096000" y="1226503"/>
            <a:ext cx="4519943" cy="3034388"/>
          </a:xfrm>
          <a:prstGeom prst="rect">
            <a:avLst/>
          </a:prstGeom>
        </p:spPr>
      </p:pic>
      <p:pic>
        <p:nvPicPr>
          <p:cNvPr id="4098" name="Picture 2" descr="3D SYNC &#10;HDMI 1 &#10;USB &#10;HDMI 21 MHL &#10;POWER OUT &#10;(5V 1.5A) &#10;12V &#10;OUT &#10;AUDIO &#10;OUT &#10;(DLP &#10;IEus &#10;Hornr &#10;-'SMH L &#10;Full 3D &#10;1080p ">
            <a:extLst>
              <a:ext uri="{FF2B5EF4-FFF2-40B4-BE49-F238E27FC236}">
                <a16:creationId xmlns:a16="http://schemas.microsoft.com/office/drawing/2014/main" id="{F6EC9286-9B43-4864-BFE4-9DCBC4E22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10281"/>
            <a:ext cx="4519943" cy="158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4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F5A3-D449-4D58-ADB2-66B4C634DD89}"/>
              </a:ext>
            </a:extLst>
          </p:cNvPr>
          <p:cNvSpPr>
            <a:spLocks noGrp="1"/>
          </p:cNvSpPr>
          <p:nvPr>
            <p:ph type="title"/>
          </p:nvPr>
        </p:nvSpPr>
        <p:spPr/>
        <p:txBody>
          <a:bodyPr>
            <a:normAutofit fontScale="90000"/>
          </a:bodyPr>
          <a:lstStyle/>
          <a:p>
            <a:r>
              <a:rPr lang="de-DE" dirty="0" err="1"/>
              <a:t>Beamer</a:t>
            </a:r>
            <a:r>
              <a:rPr lang="de-DE" dirty="0"/>
              <a:t> - </a:t>
            </a:r>
            <a:r>
              <a:rPr lang="de-DE" dirty="0" err="1"/>
              <a:t>BenQ</a:t>
            </a:r>
            <a:r>
              <a:rPr lang="de-DE" dirty="0"/>
              <a:t> TH550</a:t>
            </a:r>
          </a:p>
        </p:txBody>
      </p:sp>
      <p:graphicFrame>
        <p:nvGraphicFramePr>
          <p:cNvPr id="7" name="Inhaltsplatzhalter 6">
            <a:extLst>
              <a:ext uri="{FF2B5EF4-FFF2-40B4-BE49-F238E27FC236}">
                <a16:creationId xmlns:a16="http://schemas.microsoft.com/office/drawing/2014/main" id="{4BF7B4FF-E264-43AB-887A-856F956129EF}"/>
              </a:ext>
            </a:extLst>
          </p:cNvPr>
          <p:cNvGraphicFramePr>
            <a:graphicFrameLocks noGrp="1"/>
          </p:cNvGraphicFramePr>
          <p:nvPr>
            <p:ph idx="1"/>
          </p:nvPr>
        </p:nvGraphicFramePr>
        <p:xfrm>
          <a:off x="838200" y="1226503"/>
          <a:ext cx="4910445" cy="4409440"/>
        </p:xfrm>
        <a:graphic>
          <a:graphicData uri="http://schemas.openxmlformats.org/drawingml/2006/table">
            <a:tbl>
              <a:tblPr/>
              <a:tblGrid>
                <a:gridCol w="2007108">
                  <a:extLst>
                    <a:ext uri="{9D8B030D-6E8A-4147-A177-3AD203B41FA5}">
                      <a16:colId xmlns:a16="http://schemas.microsoft.com/office/drawing/2014/main" val="1471685674"/>
                    </a:ext>
                  </a:extLst>
                </a:gridCol>
                <a:gridCol w="2903337">
                  <a:extLst>
                    <a:ext uri="{9D8B030D-6E8A-4147-A177-3AD203B41FA5}">
                      <a16:colId xmlns:a16="http://schemas.microsoft.com/office/drawing/2014/main" val="2055935835"/>
                    </a:ext>
                  </a:extLst>
                </a:gridCol>
              </a:tblGrid>
              <a:tr h="0">
                <a:tc>
                  <a:txBody>
                    <a:bodyPr/>
                    <a:lstStyle/>
                    <a:p>
                      <a:pPr marL="0" marR="0" fontAlgn="t">
                        <a:spcBef>
                          <a:spcPts val="0"/>
                        </a:spcBef>
                        <a:spcAft>
                          <a:spcPts val="0"/>
                        </a:spcAft>
                      </a:pPr>
                      <a:r>
                        <a:rPr lang="de-DE" sz="1400" b="1">
                          <a:effectLst/>
                          <a:latin typeface="+mn-lt"/>
                        </a:rPr>
                        <a:t>Projection System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DLP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76043"/>
                  </a:ext>
                </a:extLst>
              </a:tr>
              <a:tr h="0">
                <a:tc>
                  <a:txBody>
                    <a:bodyPr/>
                    <a:lstStyle/>
                    <a:p>
                      <a:pPr marL="0" marR="0" fontAlgn="t">
                        <a:spcBef>
                          <a:spcPts val="0"/>
                        </a:spcBef>
                        <a:spcAft>
                          <a:spcPts val="0"/>
                        </a:spcAft>
                      </a:pPr>
                      <a:r>
                        <a:rPr lang="de-DE" sz="1400" b="1" dirty="0">
                          <a:effectLst/>
                          <a:latin typeface="+mn-lt"/>
                        </a:rPr>
                        <a:t>Resolution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mn-lt"/>
                        </a:rPr>
                        <a:t>1920 x 1080 (nativ), 1920 x 1200 max</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413668"/>
                  </a:ext>
                </a:extLst>
              </a:tr>
              <a:tr h="0">
                <a:tc>
                  <a:txBody>
                    <a:bodyPr/>
                    <a:lstStyle/>
                    <a:p>
                      <a:pPr marL="0" marR="0" fontAlgn="t">
                        <a:spcBef>
                          <a:spcPts val="0"/>
                        </a:spcBef>
                        <a:spcAft>
                          <a:spcPts val="0"/>
                        </a:spcAft>
                      </a:pPr>
                      <a:r>
                        <a:rPr lang="de-DE" sz="1400" b="1" dirty="0" err="1">
                          <a:effectLst/>
                          <a:latin typeface="+mn-lt"/>
                        </a:rPr>
                        <a:t>Brightness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a:effectLst/>
                          <a:latin typeface="+mn-lt"/>
                        </a:rPr>
                        <a:t>3500 lumens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028527"/>
                  </a:ext>
                </a:extLst>
              </a:tr>
              <a:tr h="0">
                <a:tc>
                  <a:txBody>
                    <a:bodyPr/>
                    <a:lstStyle/>
                    <a:p>
                      <a:pPr marL="0" marR="0" fontAlgn="t">
                        <a:spcBef>
                          <a:spcPts val="0"/>
                        </a:spcBef>
                        <a:spcAft>
                          <a:spcPts val="0"/>
                        </a:spcAft>
                      </a:pPr>
                      <a:r>
                        <a:rPr lang="de-DE" sz="1400" b="1" dirty="0" err="1">
                          <a:effectLst/>
                          <a:latin typeface="+mn-lt"/>
                        </a:rPr>
                        <a:t>Contrast</a:t>
                      </a:r>
                      <a:r>
                        <a:rPr lang="de-DE" sz="1400" b="1" dirty="0">
                          <a:effectLst/>
                          <a:latin typeface="+mn-lt"/>
                        </a:rPr>
                        <a: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b="1" dirty="0">
                          <a:effectLst/>
                          <a:latin typeface="+mn-lt"/>
                        </a:rPr>
                        <a:t>20000:1</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640511"/>
                  </a:ext>
                </a:extLst>
              </a:tr>
              <a:tr h="0">
                <a:tc>
                  <a:txBody>
                    <a:bodyPr/>
                    <a:lstStyle/>
                    <a:p>
                      <a:pPr marL="0" marR="0" fontAlgn="t">
                        <a:spcBef>
                          <a:spcPts val="0"/>
                        </a:spcBef>
                        <a:spcAft>
                          <a:spcPts val="0"/>
                        </a:spcAft>
                      </a:pPr>
                      <a:r>
                        <a:rPr lang="de-DE" sz="1400" b="1">
                          <a:effectLst/>
                          <a:latin typeface="+mn-lt"/>
                        </a:rPr>
                        <a:t>Display Color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30 Bits (1,07 billion colors)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7668"/>
                  </a:ext>
                </a:extLst>
              </a:tr>
              <a:tr h="0">
                <a:tc>
                  <a:txBody>
                    <a:bodyPr/>
                    <a:lstStyle/>
                    <a:p>
                      <a:pPr marL="0" marR="0" fontAlgn="t">
                        <a:spcBef>
                          <a:spcPts val="0"/>
                        </a:spcBef>
                        <a:spcAft>
                          <a:spcPts val="0"/>
                        </a:spcAft>
                      </a:pPr>
                      <a:r>
                        <a:rPr lang="de-DE" sz="1400" b="1">
                          <a:effectLst/>
                          <a:latin typeface="+mn-lt"/>
                        </a:rPr>
                        <a:t>Native Aspect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Native 16:9, andere wählbar</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738906"/>
                  </a:ext>
                </a:extLst>
              </a:tr>
              <a:tr h="0">
                <a:tc>
                  <a:txBody>
                    <a:bodyPr/>
                    <a:lstStyle/>
                    <a:p>
                      <a:pPr marL="0" marR="0" fontAlgn="t">
                        <a:spcBef>
                          <a:spcPts val="0"/>
                        </a:spcBef>
                        <a:spcAft>
                          <a:spcPts val="0"/>
                        </a:spcAft>
                      </a:pPr>
                      <a:r>
                        <a:rPr lang="de-DE" sz="1400" b="1">
                          <a:effectLst/>
                          <a:latin typeface="+mn-lt"/>
                        </a:rPr>
                        <a:t>Light Source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Lamp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151341"/>
                  </a:ext>
                </a:extLst>
              </a:tr>
              <a:tr h="0">
                <a:tc>
                  <a:txBody>
                    <a:bodyPr/>
                    <a:lstStyle/>
                    <a:p>
                      <a:pPr marL="0" marR="0" fontAlgn="t">
                        <a:spcBef>
                          <a:spcPts val="0"/>
                        </a:spcBef>
                        <a:spcAft>
                          <a:spcPts val="0"/>
                        </a:spcAft>
                      </a:pPr>
                      <a:r>
                        <a:rPr lang="de-DE" sz="1400" b="1">
                          <a:effectLst/>
                          <a:latin typeface="+mn-lt"/>
                        </a:rPr>
                        <a:t>Light Source Wattage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200W</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79685"/>
                  </a:ext>
                </a:extLst>
              </a:tr>
              <a:tr h="0">
                <a:tc>
                  <a:txBody>
                    <a:bodyPr/>
                    <a:lstStyle/>
                    <a:p>
                      <a:pPr marL="0" marR="0" fontAlgn="t">
                        <a:spcBef>
                          <a:spcPts val="0"/>
                        </a:spcBef>
                        <a:spcAft>
                          <a:spcPts val="0"/>
                        </a:spcAft>
                      </a:pPr>
                      <a:r>
                        <a:rPr lang="de-DE" sz="1400" b="1">
                          <a:effectLst/>
                          <a:latin typeface="+mn-lt"/>
                        </a:rPr>
                        <a:t>Light Source life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5000/10000/15000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8889"/>
                  </a:ext>
                </a:extLst>
              </a:tr>
              <a:tr h="0">
                <a:tc>
                  <a:txBody>
                    <a:bodyPr/>
                    <a:lstStyle/>
                    <a:p>
                      <a:pPr marL="0" marR="0" fontAlgn="t">
                        <a:spcBef>
                          <a:spcPts val="0"/>
                        </a:spcBef>
                        <a:spcAft>
                          <a:spcPts val="0"/>
                        </a:spcAft>
                      </a:pPr>
                      <a:r>
                        <a:rPr lang="de-DE" sz="1400" b="1" dirty="0" err="1">
                          <a:effectLst/>
                          <a:latin typeface="+mn-lt"/>
                        </a:rPr>
                        <a:t>Acoustic</a:t>
                      </a:r>
                      <a:r>
                        <a:rPr lang="de-DE" sz="1400" b="1" dirty="0">
                          <a:effectLst/>
                          <a:latin typeface="+mn-lt"/>
                        </a:rPr>
                        <a:t> Noise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33/29 </a:t>
                      </a:r>
                      <a:r>
                        <a:rPr lang="de-DE" sz="1400" dirty="0" err="1">
                          <a:effectLst/>
                          <a:latin typeface="+mn-lt"/>
                        </a:rPr>
                        <a:t>dBA</a:t>
                      </a:r>
                      <a:r>
                        <a:rPr lang="de-DE" sz="1400" dirty="0">
                          <a:effectLst/>
                          <a:latin typeface="+mn-lt"/>
                        </a:rPr>
                        <a:t> (normal/</a:t>
                      </a:r>
                      <a:r>
                        <a:rPr lang="de-DE" sz="1400" dirty="0" err="1">
                          <a:effectLst/>
                          <a:latin typeface="+mn-lt"/>
                        </a:rPr>
                        <a:t>eco</a:t>
                      </a:r>
                      <a:r>
                        <a:rPr lang="de-DE" sz="1400" dirty="0">
                          <a:effectLst/>
                          <a:latin typeface="+mn-lt"/>
                        </a:rPr>
                        <a:t>)</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2130"/>
                  </a:ext>
                </a:extLst>
              </a:tr>
              <a:tr h="0">
                <a:tc>
                  <a:txBody>
                    <a:bodyPr/>
                    <a:lstStyle/>
                    <a:p>
                      <a:pPr marL="0" marR="0" fontAlgn="t">
                        <a:spcBef>
                          <a:spcPts val="0"/>
                        </a:spcBef>
                        <a:spcAft>
                          <a:spcPts val="0"/>
                        </a:spcAft>
                      </a:pPr>
                      <a:r>
                        <a:rPr lang="de-DE" sz="1400" b="1">
                          <a:effectLst/>
                          <a:latin typeface="+mn-lt"/>
                        </a:rPr>
                        <a:t>Operating Temperature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0~40℃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035381"/>
                  </a:ext>
                </a:extLst>
              </a:tr>
              <a:tr h="0">
                <a:tc>
                  <a:txBody>
                    <a:bodyPr/>
                    <a:lstStyle/>
                    <a:p>
                      <a:pPr marL="0" marR="0" fontAlgn="t">
                        <a:spcBef>
                          <a:spcPts val="0"/>
                        </a:spcBef>
                        <a:spcAft>
                          <a:spcPts val="0"/>
                        </a:spcAft>
                      </a:pPr>
                      <a:r>
                        <a:rPr lang="de-DE" sz="1400" b="1" dirty="0">
                          <a:effectLst/>
                          <a:latin typeface="+mn-lt"/>
                        </a:rPr>
                        <a:t>Net </a:t>
                      </a:r>
                      <a:r>
                        <a:rPr lang="de-DE" sz="1400" b="1" dirty="0" err="1">
                          <a:effectLst/>
                          <a:latin typeface="+mn-lt"/>
                        </a:rPr>
                        <a:t>Weight</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~2.3 kg</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87347"/>
                  </a:ext>
                </a:extLst>
              </a:tr>
              <a:tr h="0">
                <a:tc>
                  <a:txBody>
                    <a:bodyPr/>
                    <a:lstStyle/>
                    <a:p>
                      <a:pPr marL="0" marR="0" fontAlgn="t">
                        <a:spcBef>
                          <a:spcPts val="0"/>
                        </a:spcBef>
                        <a:spcAft>
                          <a:spcPts val="0"/>
                        </a:spcAft>
                      </a:pPr>
                      <a:r>
                        <a:rPr lang="de-DE" sz="1400" b="1" dirty="0">
                          <a:solidFill>
                            <a:schemeClr val="tx1"/>
                          </a:solidFill>
                          <a:effectLst/>
                          <a:latin typeface="+mn-lt"/>
                        </a:rPr>
                        <a:t>Min / Max </a:t>
                      </a:r>
                      <a:r>
                        <a:rPr lang="de-DE" sz="1400" b="1" dirty="0" err="1">
                          <a:solidFill>
                            <a:schemeClr val="tx1"/>
                          </a:solidFill>
                          <a:effectLst/>
                          <a:latin typeface="+mn-lt"/>
                        </a:rPr>
                        <a:t>Dist</a:t>
                      </a:r>
                      <a:endParaRPr lang="de-DE" sz="1400" b="1"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lvl="0" indent="0" algn="l" rtl="0" fontAlgn="ctr">
                        <a:spcBef>
                          <a:spcPts val="0"/>
                        </a:spcBef>
                        <a:spcAft>
                          <a:spcPts val="0"/>
                        </a:spcAft>
                        <a:buFont typeface="Arial" panose="020B0604020202020204" pitchFamily="34" charset="0"/>
                        <a:buNone/>
                      </a:pPr>
                      <a:r>
                        <a:rPr lang="de-DE" sz="1400" dirty="0">
                          <a:effectLst/>
                          <a:latin typeface="+mn-lt"/>
                        </a:rPr>
                        <a:t>- (Schätzung: min 1m)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5752944"/>
                  </a:ext>
                </a:extLst>
              </a:tr>
              <a:tr h="0">
                <a:tc>
                  <a:txBody>
                    <a:bodyPr/>
                    <a:lstStyle/>
                    <a:p>
                      <a:pPr marL="0" marR="0" fontAlgn="t">
                        <a:spcBef>
                          <a:spcPts val="0"/>
                        </a:spcBef>
                        <a:spcAft>
                          <a:spcPts val="0"/>
                        </a:spcAft>
                      </a:pPr>
                      <a:r>
                        <a:rPr lang="de-DE" sz="1400" b="1" dirty="0">
                          <a:solidFill>
                            <a:schemeClr val="tx1"/>
                          </a:solidFill>
                          <a:effectLst/>
                          <a:latin typeface="+mn-lt"/>
                        </a:rPr>
                        <a:t>Costs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661,20€ (Amazon)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4450465"/>
                  </a:ext>
                </a:extLst>
              </a:tr>
            </a:tbl>
          </a:graphicData>
        </a:graphic>
      </p:graphicFrame>
      <p:sp>
        <p:nvSpPr>
          <p:cNvPr id="4" name="Datumsplatzhalter 3">
            <a:extLst>
              <a:ext uri="{FF2B5EF4-FFF2-40B4-BE49-F238E27FC236}">
                <a16:creationId xmlns:a16="http://schemas.microsoft.com/office/drawing/2014/main" id="{E224BE79-1EB9-43F5-A9A3-7EFAA5B512E3}"/>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388DF94-CC47-4EEB-8CEB-65A10652DBD7}"/>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0E34D2C-3F32-4C0B-A2F7-3A19EFAC2593}"/>
              </a:ext>
            </a:extLst>
          </p:cNvPr>
          <p:cNvSpPr>
            <a:spLocks noGrp="1"/>
          </p:cNvSpPr>
          <p:nvPr>
            <p:ph type="sldNum" sz="quarter" idx="12"/>
          </p:nvPr>
        </p:nvSpPr>
        <p:spPr/>
        <p:txBody>
          <a:bodyPr/>
          <a:lstStyle/>
          <a:p>
            <a:fld id="{63806572-E604-4FD2-993F-C17A16255863}" type="slidenum">
              <a:rPr lang="de-DE" smtClean="0"/>
              <a:pPr/>
              <a:t>13</a:t>
            </a:fld>
            <a:endParaRPr lang="de-DE"/>
          </a:p>
        </p:txBody>
      </p:sp>
      <p:pic>
        <p:nvPicPr>
          <p:cNvPr id="8" name="Grafik 7">
            <a:extLst>
              <a:ext uri="{FF2B5EF4-FFF2-40B4-BE49-F238E27FC236}">
                <a16:creationId xmlns:a16="http://schemas.microsoft.com/office/drawing/2014/main" id="{C15D6AC0-BB94-48E1-AEB1-11A74B8516D2}"/>
              </a:ext>
            </a:extLst>
          </p:cNvPr>
          <p:cNvPicPr>
            <a:picLocks noChangeAspect="1"/>
          </p:cNvPicPr>
          <p:nvPr/>
        </p:nvPicPr>
        <p:blipFill>
          <a:blip r:embed="rId2"/>
          <a:stretch>
            <a:fillRect/>
          </a:stretch>
        </p:blipFill>
        <p:spPr>
          <a:xfrm>
            <a:off x="6096000" y="1226503"/>
            <a:ext cx="4519943" cy="3743479"/>
          </a:xfrm>
          <a:prstGeom prst="rect">
            <a:avLst/>
          </a:prstGeom>
        </p:spPr>
      </p:pic>
      <p:pic>
        <p:nvPicPr>
          <p:cNvPr id="5122" name="Picture 2" descr="OUT &#10;AUDIO &#10;HDMI &#10;Bena &#10;MONITOR OUT &#10;RS•232 &#10;O VIDEO &#10;LOCK &#10;COL p ">
            <a:extLst>
              <a:ext uri="{FF2B5EF4-FFF2-40B4-BE49-F238E27FC236}">
                <a16:creationId xmlns:a16="http://schemas.microsoft.com/office/drawing/2014/main" id="{66D8ECBC-21D1-48FB-A3F0-B71A8D2C3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063"/>
          <a:stretch/>
        </p:blipFill>
        <p:spPr bwMode="auto">
          <a:xfrm>
            <a:off x="6096000" y="4103655"/>
            <a:ext cx="4519943" cy="178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3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DF237-D4EC-4BDD-9F00-9ED595F44CBE}"/>
              </a:ext>
            </a:extLst>
          </p:cNvPr>
          <p:cNvSpPr>
            <a:spLocks noGrp="1"/>
          </p:cNvSpPr>
          <p:nvPr>
            <p:ph type="title"/>
          </p:nvPr>
        </p:nvSpPr>
        <p:spPr/>
        <p:txBody>
          <a:bodyPr>
            <a:normAutofit fontScale="90000"/>
          </a:bodyPr>
          <a:lstStyle/>
          <a:p>
            <a:r>
              <a:rPr lang="de-DE" dirty="0" err="1"/>
              <a:t>Beamer</a:t>
            </a:r>
            <a:r>
              <a:rPr lang="de-DE" dirty="0"/>
              <a:t> - Vergleich</a:t>
            </a:r>
          </a:p>
        </p:txBody>
      </p:sp>
      <p:graphicFrame>
        <p:nvGraphicFramePr>
          <p:cNvPr id="7" name="Inhaltsplatzhalter 6">
            <a:extLst>
              <a:ext uri="{FF2B5EF4-FFF2-40B4-BE49-F238E27FC236}">
                <a16:creationId xmlns:a16="http://schemas.microsoft.com/office/drawing/2014/main" id="{122FC2E9-B356-4403-AFED-5E8AF0A7EAC1}"/>
              </a:ext>
            </a:extLst>
          </p:cNvPr>
          <p:cNvGraphicFramePr>
            <a:graphicFrameLocks noGrp="1"/>
          </p:cNvGraphicFramePr>
          <p:nvPr>
            <p:ph idx="1"/>
            <p:extLst>
              <p:ext uri="{D42A27DB-BD31-4B8C-83A1-F6EECF244321}">
                <p14:modId xmlns:p14="http://schemas.microsoft.com/office/powerpoint/2010/main" val="373628180"/>
              </p:ext>
            </p:extLst>
          </p:nvPr>
        </p:nvGraphicFramePr>
        <p:xfrm>
          <a:off x="838200" y="1195018"/>
          <a:ext cx="10515601" cy="4711919"/>
        </p:xfrm>
        <a:graphic>
          <a:graphicData uri="http://schemas.openxmlformats.org/drawingml/2006/table">
            <a:tbl>
              <a:tblPr/>
              <a:tblGrid>
                <a:gridCol w="1354137">
                  <a:extLst>
                    <a:ext uri="{9D8B030D-6E8A-4147-A177-3AD203B41FA5}">
                      <a16:colId xmlns:a16="http://schemas.microsoft.com/office/drawing/2014/main" val="2590499982"/>
                    </a:ext>
                  </a:extLst>
                </a:gridCol>
                <a:gridCol w="2505778">
                  <a:extLst>
                    <a:ext uri="{9D8B030D-6E8A-4147-A177-3AD203B41FA5}">
                      <a16:colId xmlns:a16="http://schemas.microsoft.com/office/drawing/2014/main" val="2046501695"/>
                    </a:ext>
                  </a:extLst>
                </a:gridCol>
                <a:gridCol w="1873292">
                  <a:extLst>
                    <a:ext uri="{9D8B030D-6E8A-4147-A177-3AD203B41FA5}">
                      <a16:colId xmlns:a16="http://schemas.microsoft.com/office/drawing/2014/main" val="823945242"/>
                    </a:ext>
                  </a:extLst>
                </a:gridCol>
                <a:gridCol w="1873292">
                  <a:extLst>
                    <a:ext uri="{9D8B030D-6E8A-4147-A177-3AD203B41FA5}">
                      <a16:colId xmlns:a16="http://schemas.microsoft.com/office/drawing/2014/main" val="1046813468"/>
                    </a:ext>
                  </a:extLst>
                </a:gridCol>
                <a:gridCol w="1254139">
                  <a:extLst>
                    <a:ext uri="{9D8B030D-6E8A-4147-A177-3AD203B41FA5}">
                      <a16:colId xmlns:a16="http://schemas.microsoft.com/office/drawing/2014/main" val="56804727"/>
                    </a:ext>
                  </a:extLst>
                </a:gridCol>
                <a:gridCol w="1654963">
                  <a:extLst>
                    <a:ext uri="{9D8B030D-6E8A-4147-A177-3AD203B41FA5}">
                      <a16:colId xmlns:a16="http://schemas.microsoft.com/office/drawing/2014/main" val="2309350407"/>
                    </a:ext>
                  </a:extLst>
                </a:gridCol>
              </a:tblGrid>
              <a:tr h="245365">
                <a:tc>
                  <a:txBody>
                    <a:bodyPr/>
                    <a:lstStyle/>
                    <a:p>
                      <a:pPr marL="0" marR="0" fontAlgn="t">
                        <a:spcBef>
                          <a:spcPts val="0"/>
                        </a:spcBef>
                        <a:spcAft>
                          <a:spcPts val="0"/>
                        </a:spcAft>
                      </a:pPr>
                      <a:r>
                        <a:rPr lang="de-DE" sz="1100" b="1">
                          <a:solidFill>
                            <a:schemeClr val="tx1"/>
                          </a:solidFill>
                          <a:effectLst/>
                          <a:latin typeface="+mn-lt"/>
                        </a:rPr>
                        <a:t>Beschreibung</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chemeClr val="accent2"/>
                          </a:solidFill>
                          <a:effectLst/>
                          <a:latin typeface="+mn-lt"/>
                        </a:rPr>
                        <a:t>BenQ MS630ST</a:t>
                      </a:r>
                      <a:endParaRPr lang="de-DE" sz="1100">
                        <a:solidFill>
                          <a:schemeClr val="accent2"/>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chemeClr val="accent2"/>
                          </a:solidFill>
                          <a:effectLst/>
                          <a:latin typeface="+mn-lt"/>
                        </a:rPr>
                        <a:t>Acer H6541BDi</a:t>
                      </a:r>
                      <a:endParaRPr lang="de-DE" sz="1100" dirty="0">
                        <a:solidFill>
                          <a:schemeClr val="accent2"/>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chemeClr val="accent2"/>
                          </a:solidFill>
                          <a:effectLst/>
                          <a:latin typeface="+mn-lt"/>
                        </a:rPr>
                        <a:t>Acer P5630</a:t>
                      </a:r>
                      <a:endParaRPr lang="de-DE" sz="1100" dirty="0">
                        <a:solidFill>
                          <a:schemeClr val="accent2"/>
                        </a:solidFill>
                        <a:effectLst/>
                        <a:latin typeface="+mn-lt"/>
                      </a:endParaRP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chemeClr val="accent2"/>
                          </a:solidFill>
                          <a:effectLst/>
                          <a:latin typeface="+mn-lt"/>
                        </a:rPr>
                        <a:t>Optoma HD144X</a:t>
                      </a:r>
                      <a:endParaRPr lang="de-DE" sz="1100">
                        <a:solidFill>
                          <a:schemeClr val="accent2"/>
                        </a:solidFill>
                        <a:effectLst/>
                        <a:latin typeface="+mn-lt"/>
                      </a:endParaRP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err="1">
                          <a:solidFill>
                            <a:schemeClr val="accent2"/>
                          </a:solidFill>
                          <a:effectLst/>
                          <a:latin typeface="+mn-lt"/>
                        </a:rPr>
                        <a:t>BenQ</a:t>
                      </a:r>
                      <a:r>
                        <a:rPr lang="de-DE" sz="1100" b="1" dirty="0">
                          <a:solidFill>
                            <a:schemeClr val="accent2"/>
                          </a:solidFill>
                          <a:effectLst/>
                          <a:latin typeface="+mn-lt"/>
                        </a:rPr>
                        <a:t> TH550</a:t>
                      </a:r>
                      <a:endParaRPr lang="de-DE" sz="1100" dirty="0">
                        <a:solidFill>
                          <a:schemeClr val="accent2"/>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4410894"/>
                  </a:ext>
                </a:extLst>
              </a:tr>
              <a:tr h="245365">
                <a:tc>
                  <a:txBody>
                    <a:bodyPr/>
                    <a:lstStyle/>
                    <a:p>
                      <a:pPr marL="0" marR="0" fontAlgn="t">
                        <a:spcBef>
                          <a:spcPts val="0"/>
                        </a:spcBef>
                        <a:spcAft>
                          <a:spcPts val="0"/>
                        </a:spcAft>
                      </a:pPr>
                      <a:r>
                        <a:rPr lang="de-DE" sz="1100" b="1">
                          <a:solidFill>
                            <a:schemeClr val="tx1"/>
                          </a:solidFill>
                          <a:effectLst/>
                          <a:latin typeface="+mn-lt"/>
                        </a:rPr>
                        <a:t>Projection System</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DLP</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DLP</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DLP</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DLP</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DLP</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535678"/>
                  </a:ext>
                </a:extLst>
              </a:tr>
              <a:tr h="398139">
                <a:tc>
                  <a:txBody>
                    <a:bodyPr/>
                    <a:lstStyle/>
                    <a:p>
                      <a:pPr marL="0" marR="0" fontAlgn="t">
                        <a:spcBef>
                          <a:spcPts val="0"/>
                        </a:spcBef>
                        <a:spcAft>
                          <a:spcPts val="0"/>
                        </a:spcAft>
                      </a:pPr>
                      <a:r>
                        <a:rPr lang="de-DE" sz="1100" b="1">
                          <a:solidFill>
                            <a:schemeClr val="tx1"/>
                          </a:solidFill>
                          <a:effectLst/>
                          <a:latin typeface="+mn-lt"/>
                        </a:rPr>
                        <a:t>Resolution</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SVGA(800x600) VGA(640 x 480) to UXGA(1600 x 1200)</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1920 x 1080 (nativ), 1920 x 1200 (max)</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1920 x 1200 (nativ), 1920 x 1200 (</a:t>
                      </a:r>
                      <a:r>
                        <a:rPr lang="de-DE" sz="1100" b="1" dirty="0" err="1">
                          <a:solidFill>
                            <a:srgbClr val="000000"/>
                          </a:solidFill>
                          <a:effectLst/>
                          <a:latin typeface="+mn-lt"/>
                        </a:rPr>
                        <a:t>max</a:t>
                      </a:r>
                      <a:r>
                        <a:rPr lang="de-DE" sz="1100" b="1" dirty="0">
                          <a:solidFill>
                            <a:srgbClr val="000000"/>
                          </a:solidFill>
                          <a:effectLst/>
                          <a:latin typeface="+mn-lt"/>
                        </a:rPr>
                        <a:t>)</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1920 x 1080 (nativ)</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1920 x 1080 (nativ), 1920 x 1200 max</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434244"/>
                  </a:ext>
                </a:extLst>
              </a:tr>
              <a:tr h="398139">
                <a:tc>
                  <a:txBody>
                    <a:bodyPr/>
                    <a:lstStyle/>
                    <a:p>
                      <a:pPr marL="0" marR="0" fontAlgn="t">
                        <a:spcBef>
                          <a:spcPts val="0"/>
                        </a:spcBef>
                        <a:spcAft>
                          <a:spcPts val="0"/>
                        </a:spcAft>
                      </a:pPr>
                      <a:r>
                        <a:rPr lang="de-DE" sz="1100" b="1" dirty="0" err="1">
                          <a:solidFill>
                            <a:schemeClr val="tx1"/>
                          </a:solidFill>
                          <a:effectLst/>
                          <a:latin typeface="+mn-lt"/>
                        </a:rPr>
                        <a:t>Brightness</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3200 ANSI </a:t>
                      </a:r>
                      <a:r>
                        <a:rPr lang="de-DE" sz="1100" dirty="0" err="1">
                          <a:solidFill>
                            <a:srgbClr val="000000"/>
                          </a:solidFill>
                          <a:effectLst/>
                          <a:latin typeface="+mn-lt"/>
                        </a:rPr>
                        <a:t>lumens</a:t>
                      </a:r>
                      <a:endParaRPr lang="de-DE" sz="1100" dirty="0">
                        <a:solidFill>
                          <a:srgbClr val="000000"/>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4000 </a:t>
                      </a:r>
                      <a:r>
                        <a:rPr lang="de-DE" sz="1100" b="1" dirty="0" err="1">
                          <a:solidFill>
                            <a:srgbClr val="000000"/>
                          </a:solidFill>
                          <a:effectLst/>
                          <a:latin typeface="+mn-lt"/>
                        </a:rPr>
                        <a:t>lumens</a:t>
                      </a:r>
                      <a:endParaRPr lang="de-DE" sz="1100" b="1" dirty="0">
                        <a:solidFill>
                          <a:srgbClr val="000000"/>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4000 </a:t>
                      </a:r>
                      <a:r>
                        <a:rPr lang="de-DE" sz="1100" b="1" dirty="0" err="1">
                          <a:solidFill>
                            <a:srgbClr val="000000"/>
                          </a:solidFill>
                          <a:effectLst/>
                          <a:latin typeface="+mn-lt"/>
                        </a:rPr>
                        <a:t>lumens</a:t>
                      </a:r>
                      <a:endParaRPr lang="de-DE" sz="1100" b="1" dirty="0">
                        <a:solidFill>
                          <a:srgbClr val="000000"/>
                        </a:solidFill>
                        <a:effectLst/>
                        <a:latin typeface="+mn-lt"/>
                      </a:endParaRP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3400 lumens</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3500 lumens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19472"/>
                  </a:ext>
                </a:extLst>
              </a:tr>
              <a:tr h="245365">
                <a:tc>
                  <a:txBody>
                    <a:bodyPr/>
                    <a:lstStyle/>
                    <a:p>
                      <a:pPr marL="0" marR="0" fontAlgn="t">
                        <a:spcBef>
                          <a:spcPts val="0"/>
                        </a:spcBef>
                        <a:spcAft>
                          <a:spcPts val="0"/>
                        </a:spcAft>
                      </a:pPr>
                      <a:r>
                        <a:rPr lang="de-DE" sz="1100" b="1" dirty="0" err="1">
                          <a:solidFill>
                            <a:schemeClr val="tx1"/>
                          </a:solidFill>
                          <a:effectLst/>
                          <a:latin typeface="+mn-lt"/>
                        </a:rPr>
                        <a:t>Contrast</a:t>
                      </a:r>
                      <a:r>
                        <a:rPr lang="de-DE" sz="1100" b="1" dirty="0">
                          <a:solidFill>
                            <a:schemeClr val="tx1"/>
                          </a:solidFill>
                          <a:effectLst/>
                          <a:latin typeface="+mn-lt"/>
                        </a:rPr>
                        <a:t> Ratio</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13000:1</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10000:1</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20000:1</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a:solidFill>
                            <a:srgbClr val="000000"/>
                          </a:solidFill>
                          <a:effectLst/>
                          <a:latin typeface="+mn-lt"/>
                        </a:rPr>
                        <a:t>23000:1</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20000:1</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3903062"/>
                  </a:ext>
                </a:extLst>
              </a:tr>
              <a:tr h="245365">
                <a:tc>
                  <a:txBody>
                    <a:bodyPr/>
                    <a:lstStyle/>
                    <a:p>
                      <a:pPr marL="0" marR="0" fontAlgn="t">
                        <a:spcBef>
                          <a:spcPts val="0"/>
                        </a:spcBef>
                        <a:spcAft>
                          <a:spcPts val="0"/>
                        </a:spcAft>
                      </a:pPr>
                      <a:r>
                        <a:rPr lang="de-DE" sz="1100" b="1">
                          <a:solidFill>
                            <a:schemeClr val="tx1"/>
                          </a:solidFill>
                          <a:effectLst/>
                          <a:latin typeface="+mn-lt"/>
                        </a:rPr>
                        <a:t>Display Color</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30 Bits (1,07 billion colors)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30 Bits (1,07 billion colors)</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30 Bits (1,07 </a:t>
                      </a:r>
                      <a:r>
                        <a:rPr lang="de-DE" sz="1100" dirty="0" err="1">
                          <a:solidFill>
                            <a:srgbClr val="000000"/>
                          </a:solidFill>
                          <a:effectLst/>
                          <a:latin typeface="+mn-lt"/>
                        </a:rPr>
                        <a:t>billion</a:t>
                      </a:r>
                      <a:r>
                        <a:rPr lang="de-DE" sz="1100" dirty="0">
                          <a:solidFill>
                            <a:srgbClr val="000000"/>
                          </a:solidFill>
                          <a:effectLst/>
                          <a:latin typeface="+mn-lt"/>
                        </a:rPr>
                        <a:t> </a:t>
                      </a:r>
                      <a:r>
                        <a:rPr lang="de-DE" sz="1100" dirty="0" err="1">
                          <a:solidFill>
                            <a:srgbClr val="000000"/>
                          </a:solidFill>
                          <a:effectLst/>
                          <a:latin typeface="+mn-lt"/>
                        </a:rPr>
                        <a:t>colors</a:t>
                      </a:r>
                      <a:r>
                        <a:rPr lang="de-DE" sz="1100" dirty="0">
                          <a:solidFill>
                            <a:srgbClr val="000000"/>
                          </a:solidFill>
                          <a:effectLst/>
                          <a:latin typeface="+mn-lt"/>
                        </a:rPr>
                        <a:t>)</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30 Bits (1,07 billion colors)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8551982"/>
                  </a:ext>
                </a:extLst>
              </a:tr>
              <a:tr h="245365">
                <a:tc>
                  <a:txBody>
                    <a:bodyPr/>
                    <a:lstStyle/>
                    <a:p>
                      <a:pPr marL="0" marR="0" fontAlgn="t">
                        <a:spcBef>
                          <a:spcPts val="0"/>
                        </a:spcBef>
                        <a:spcAft>
                          <a:spcPts val="0"/>
                        </a:spcAft>
                      </a:pPr>
                      <a:r>
                        <a:rPr lang="de-DE" sz="1100" b="1">
                          <a:solidFill>
                            <a:schemeClr val="tx1"/>
                          </a:solidFill>
                          <a:effectLst/>
                          <a:latin typeface="+mn-lt"/>
                        </a:rPr>
                        <a:t>Native Aspect Ratio</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Native 4:3 (5 aspect ratio selectable)</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Native 16:9, 4:3</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Native 16:10, 16:9, 4:3</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Native 16:9, 4:3</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Native 16:9, andere wählbar</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6035968"/>
                  </a:ext>
                </a:extLst>
              </a:tr>
              <a:tr h="245365">
                <a:tc>
                  <a:txBody>
                    <a:bodyPr/>
                    <a:lstStyle/>
                    <a:p>
                      <a:pPr marL="0" marR="0" fontAlgn="t">
                        <a:spcBef>
                          <a:spcPts val="0"/>
                        </a:spcBef>
                        <a:spcAft>
                          <a:spcPts val="0"/>
                        </a:spcAft>
                      </a:pPr>
                      <a:r>
                        <a:rPr lang="de-DE" sz="1100" b="1">
                          <a:solidFill>
                            <a:schemeClr val="tx1"/>
                          </a:solidFill>
                          <a:effectLst/>
                          <a:latin typeface="+mn-lt"/>
                        </a:rPr>
                        <a:t>Light Source</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Lamp</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Lamp</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err="1">
                          <a:solidFill>
                            <a:srgbClr val="000000"/>
                          </a:solidFill>
                          <a:effectLst/>
                          <a:latin typeface="+mn-lt"/>
                        </a:rPr>
                        <a:t>Lamp</a:t>
                      </a:r>
                      <a:endParaRPr lang="de-DE" sz="1100" dirty="0">
                        <a:solidFill>
                          <a:srgbClr val="000000"/>
                        </a:solidFill>
                        <a:effectLst/>
                        <a:latin typeface="+mn-lt"/>
                      </a:endParaRP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Lamp</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Lamp</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37858"/>
                  </a:ext>
                </a:extLst>
              </a:tr>
              <a:tr h="245365">
                <a:tc>
                  <a:txBody>
                    <a:bodyPr/>
                    <a:lstStyle/>
                    <a:p>
                      <a:pPr marL="0" marR="0" fontAlgn="t">
                        <a:spcBef>
                          <a:spcPts val="0"/>
                        </a:spcBef>
                        <a:spcAft>
                          <a:spcPts val="0"/>
                        </a:spcAft>
                      </a:pPr>
                      <a:r>
                        <a:rPr lang="de-DE" sz="1100" b="1">
                          <a:solidFill>
                            <a:schemeClr val="tx1"/>
                          </a:solidFill>
                          <a:effectLst/>
                          <a:latin typeface="+mn-lt"/>
                        </a:rPr>
                        <a:t>Light Source Wattage</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196W</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250W</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240W</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240W</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200W</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8192566"/>
                  </a:ext>
                </a:extLst>
              </a:tr>
              <a:tr h="245365">
                <a:tc>
                  <a:txBody>
                    <a:bodyPr/>
                    <a:lstStyle/>
                    <a:p>
                      <a:pPr marL="0" marR="0" fontAlgn="t">
                        <a:spcBef>
                          <a:spcPts val="0"/>
                        </a:spcBef>
                        <a:spcAft>
                          <a:spcPts val="0"/>
                        </a:spcAft>
                      </a:pPr>
                      <a:r>
                        <a:rPr lang="de-DE" sz="1100" b="1">
                          <a:solidFill>
                            <a:schemeClr val="tx1"/>
                          </a:solidFill>
                          <a:effectLst/>
                          <a:latin typeface="+mn-lt"/>
                        </a:rPr>
                        <a:t>Light Source life</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4500/6000/6500/10000 Hours</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5000/10000/12000</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4000/10000/15000</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3500/12000/10000</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5000/10000/15000</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2353280"/>
                  </a:ext>
                </a:extLst>
              </a:tr>
              <a:tr h="398139">
                <a:tc>
                  <a:txBody>
                    <a:bodyPr/>
                    <a:lstStyle/>
                    <a:p>
                      <a:pPr marL="0" marR="0" fontAlgn="t">
                        <a:spcBef>
                          <a:spcPts val="0"/>
                        </a:spcBef>
                        <a:spcAft>
                          <a:spcPts val="0"/>
                        </a:spcAft>
                      </a:pPr>
                      <a:r>
                        <a:rPr lang="de-DE" sz="1100" b="1" dirty="0" err="1">
                          <a:solidFill>
                            <a:schemeClr val="tx1"/>
                          </a:solidFill>
                          <a:effectLst/>
                          <a:latin typeface="+mn-lt"/>
                        </a:rPr>
                        <a:t>Acoustic</a:t>
                      </a:r>
                      <a:r>
                        <a:rPr lang="de-DE" sz="1100" b="1" dirty="0">
                          <a:solidFill>
                            <a:schemeClr val="tx1"/>
                          </a:solidFill>
                          <a:effectLst/>
                          <a:latin typeface="+mn-lt"/>
                        </a:rPr>
                        <a:t> Noise</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33/28 dBA (normal/eco)</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36/27 dBA (normal/eco)</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31/24 </a:t>
                      </a:r>
                      <a:r>
                        <a:rPr lang="de-DE" sz="1100" dirty="0" err="1">
                          <a:solidFill>
                            <a:srgbClr val="000000"/>
                          </a:solidFill>
                          <a:effectLst/>
                          <a:latin typeface="+mn-lt"/>
                        </a:rPr>
                        <a:t>dBA</a:t>
                      </a:r>
                      <a:r>
                        <a:rPr lang="de-DE" sz="1100" dirty="0">
                          <a:solidFill>
                            <a:srgbClr val="000000"/>
                          </a:solidFill>
                          <a:effectLst/>
                          <a:latin typeface="+mn-lt"/>
                        </a:rPr>
                        <a:t> (normal/</a:t>
                      </a:r>
                      <a:r>
                        <a:rPr lang="de-DE" sz="1100" dirty="0" err="1">
                          <a:solidFill>
                            <a:srgbClr val="000000"/>
                          </a:solidFill>
                          <a:effectLst/>
                          <a:latin typeface="+mn-lt"/>
                        </a:rPr>
                        <a:t>eco</a:t>
                      </a:r>
                      <a:r>
                        <a:rPr lang="de-DE" sz="1100" dirty="0">
                          <a:solidFill>
                            <a:srgbClr val="000000"/>
                          </a:solidFill>
                          <a:effectLst/>
                          <a:latin typeface="+mn-lt"/>
                        </a:rPr>
                        <a:t>)</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27/25 dBA (normal/eco)</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33/29 dBA (normal/eco)</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5411427"/>
                  </a:ext>
                </a:extLst>
              </a:tr>
              <a:tr h="245365">
                <a:tc>
                  <a:txBody>
                    <a:bodyPr/>
                    <a:lstStyle/>
                    <a:p>
                      <a:pPr marL="0" marR="0" fontAlgn="t">
                        <a:spcBef>
                          <a:spcPts val="0"/>
                        </a:spcBef>
                        <a:spcAft>
                          <a:spcPts val="0"/>
                        </a:spcAft>
                      </a:pPr>
                      <a:r>
                        <a:rPr lang="de-DE" sz="1100" b="1">
                          <a:solidFill>
                            <a:schemeClr val="tx1"/>
                          </a:solidFill>
                          <a:effectLst/>
                          <a:latin typeface="+mn-lt"/>
                        </a:rPr>
                        <a:t>Operating Temperature</a:t>
                      </a:r>
                      <a:endParaRPr lang="de-DE" sz="110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0~40℃</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0~40℃</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0~40℃</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5~40℃</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0~40℃</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512688"/>
                  </a:ext>
                </a:extLst>
              </a:tr>
              <a:tr h="245365">
                <a:tc>
                  <a:txBody>
                    <a:bodyPr/>
                    <a:lstStyle/>
                    <a:p>
                      <a:pPr marL="0" marR="0" fontAlgn="t">
                        <a:spcBef>
                          <a:spcPts val="0"/>
                        </a:spcBef>
                        <a:spcAft>
                          <a:spcPts val="0"/>
                        </a:spcAft>
                      </a:pPr>
                      <a:r>
                        <a:rPr lang="de-DE" sz="1100" b="1" dirty="0">
                          <a:solidFill>
                            <a:schemeClr val="tx1"/>
                          </a:solidFill>
                          <a:effectLst/>
                          <a:latin typeface="+mn-lt"/>
                        </a:rPr>
                        <a:t>Net </a:t>
                      </a:r>
                      <a:r>
                        <a:rPr lang="de-DE" sz="1100" b="1" dirty="0" err="1">
                          <a:solidFill>
                            <a:schemeClr val="tx1"/>
                          </a:solidFill>
                          <a:effectLst/>
                          <a:latin typeface="+mn-lt"/>
                        </a:rPr>
                        <a:t>Weight</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~2.6 kg</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~2.9 kg</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~2.73 kg</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~2.87 kg</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~2.3 kg</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8169040"/>
                  </a:ext>
                </a:extLst>
              </a:tr>
              <a:tr h="245365">
                <a:tc>
                  <a:txBody>
                    <a:bodyPr/>
                    <a:lstStyle/>
                    <a:p>
                      <a:pPr marL="0" marR="0" fontAlgn="t">
                        <a:spcBef>
                          <a:spcPts val="0"/>
                        </a:spcBef>
                        <a:spcAft>
                          <a:spcPts val="0"/>
                        </a:spcAft>
                      </a:pPr>
                      <a:r>
                        <a:rPr lang="de-DE" sz="1100" b="1" dirty="0">
                          <a:solidFill>
                            <a:schemeClr val="tx1"/>
                          </a:solidFill>
                          <a:effectLst/>
                          <a:latin typeface="+mn-lt"/>
                        </a:rPr>
                        <a:t>Min / Max </a:t>
                      </a:r>
                      <a:r>
                        <a:rPr lang="de-DE" sz="1100" b="1" dirty="0" err="1">
                          <a:solidFill>
                            <a:schemeClr val="tx1"/>
                          </a:solidFill>
                          <a:effectLst/>
                          <a:latin typeface="+mn-lt"/>
                        </a:rPr>
                        <a:t>Dist</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1 m / 10 m</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dirty="0">
                          <a:solidFill>
                            <a:srgbClr val="000000"/>
                          </a:solidFill>
                          <a:effectLst/>
                          <a:latin typeface="+mn-lt"/>
                        </a:rPr>
                        <a:t>1 m / 7,30 m</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1 m / 9,80 m</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(Schätzung: min 1m)</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184906"/>
                  </a:ext>
                </a:extLst>
              </a:tr>
              <a:tr h="245365">
                <a:tc>
                  <a:txBody>
                    <a:bodyPr/>
                    <a:lstStyle/>
                    <a:p>
                      <a:pPr marL="0" marR="0" fontAlgn="t">
                        <a:spcBef>
                          <a:spcPts val="0"/>
                        </a:spcBef>
                        <a:spcAft>
                          <a:spcPts val="0"/>
                        </a:spcAft>
                      </a:pPr>
                      <a:r>
                        <a:rPr lang="de-DE" sz="1100" b="1" dirty="0">
                          <a:solidFill>
                            <a:schemeClr val="tx1"/>
                          </a:solidFill>
                          <a:effectLst/>
                          <a:latin typeface="+mn-lt"/>
                        </a:rPr>
                        <a:t>Costs</a:t>
                      </a:r>
                      <a:endParaRPr lang="de-DE" sz="1100" dirty="0">
                        <a:solidFill>
                          <a:schemeClr val="tx1"/>
                        </a:solidFill>
                        <a:effectLst/>
                        <a:latin typeface="+mn-lt"/>
                      </a:endParaRP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a:solidFill>
                            <a:srgbClr val="000000"/>
                          </a:solidFill>
                          <a:effectLst/>
                          <a:latin typeface="+mn-lt"/>
                        </a:rPr>
                        <a:t>-</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555,00€ (Amazon)</a:t>
                      </a:r>
                    </a:p>
                  </a:txBody>
                  <a:tcPr marL="46295" marR="46295" marT="46295" marB="46295">
                    <a:lnL w="3175" cap="flat" cmpd="sng" algn="ctr">
                      <a:solidFill>
                        <a:schemeClr val="tx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775,90€ (Amazon)</a:t>
                      </a:r>
                    </a:p>
                  </a:txBody>
                  <a:tcPr marL="46295" marR="46295" marT="46295" marB="46295">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469,00€ (Amazon)</a:t>
                      </a:r>
                    </a:p>
                  </a:txBody>
                  <a:tcPr marL="46295" marR="46295" marT="46295" marB="46295">
                    <a:lnL w="12700" cap="flat" cmpd="sng" algn="ctr">
                      <a:solidFill>
                        <a:schemeClr val="accent2"/>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100" b="1" dirty="0">
                          <a:solidFill>
                            <a:srgbClr val="000000"/>
                          </a:solidFill>
                          <a:effectLst/>
                          <a:latin typeface="+mn-lt"/>
                        </a:rPr>
                        <a:t>661,20€ (Amazon)</a:t>
                      </a:r>
                    </a:p>
                  </a:txBody>
                  <a:tcPr marL="46295" marR="46295" marT="46295" marB="4629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729321"/>
                  </a:ext>
                </a:extLst>
              </a:tr>
            </a:tbl>
          </a:graphicData>
        </a:graphic>
      </p:graphicFrame>
      <p:sp>
        <p:nvSpPr>
          <p:cNvPr id="4" name="Datumsplatzhalter 3">
            <a:extLst>
              <a:ext uri="{FF2B5EF4-FFF2-40B4-BE49-F238E27FC236}">
                <a16:creationId xmlns:a16="http://schemas.microsoft.com/office/drawing/2014/main" id="{AF0786A5-5A70-4739-B52C-FCA11FAEBDBF}"/>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AFBA20E4-BA9C-41C2-A6DF-5BC85D7888FD}"/>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FC118B9E-8485-4CDE-8740-6CFC29E429A2}"/>
              </a:ext>
            </a:extLst>
          </p:cNvPr>
          <p:cNvSpPr>
            <a:spLocks noGrp="1"/>
          </p:cNvSpPr>
          <p:nvPr>
            <p:ph type="sldNum" sz="quarter" idx="12"/>
          </p:nvPr>
        </p:nvSpPr>
        <p:spPr/>
        <p:txBody>
          <a:bodyPr/>
          <a:lstStyle/>
          <a:p>
            <a:fld id="{63806572-E604-4FD2-993F-C17A16255863}" type="slidenum">
              <a:rPr lang="de-DE" smtClean="0"/>
              <a:pPr/>
              <a:t>14</a:t>
            </a:fld>
            <a:endParaRPr lang="de-DE"/>
          </a:p>
        </p:txBody>
      </p:sp>
    </p:spTree>
    <p:extLst>
      <p:ext uri="{BB962C8B-B14F-4D97-AF65-F5344CB8AC3E}">
        <p14:creationId xmlns:p14="http://schemas.microsoft.com/office/powerpoint/2010/main" val="55346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3E6FD-408C-42EB-A814-F5CEDD069CB2}"/>
              </a:ext>
            </a:extLst>
          </p:cNvPr>
          <p:cNvSpPr>
            <a:spLocks noGrp="1"/>
          </p:cNvSpPr>
          <p:nvPr>
            <p:ph type="title"/>
          </p:nvPr>
        </p:nvSpPr>
        <p:spPr/>
        <p:txBody>
          <a:bodyPr>
            <a:normAutofit fontScale="90000"/>
          </a:bodyPr>
          <a:lstStyle/>
          <a:p>
            <a:r>
              <a:rPr lang="de-DE" dirty="0"/>
              <a:t>Projektstand - Unity</a:t>
            </a:r>
          </a:p>
        </p:txBody>
      </p:sp>
      <p:sp>
        <p:nvSpPr>
          <p:cNvPr id="3" name="Inhaltsplatzhalter 2">
            <a:extLst>
              <a:ext uri="{FF2B5EF4-FFF2-40B4-BE49-F238E27FC236}">
                <a16:creationId xmlns:a16="http://schemas.microsoft.com/office/drawing/2014/main" id="{035FBE3C-9850-41D6-AEB5-6D670BF3A0D2}"/>
              </a:ext>
            </a:extLst>
          </p:cNvPr>
          <p:cNvSpPr>
            <a:spLocks noGrp="1"/>
          </p:cNvSpPr>
          <p:nvPr>
            <p:ph idx="1"/>
          </p:nvPr>
        </p:nvSpPr>
        <p:spPr/>
        <p:txBody>
          <a:bodyPr/>
          <a:lstStyle/>
          <a:p>
            <a:pPr marL="0" indent="0">
              <a:buNone/>
            </a:pPr>
            <a:r>
              <a:rPr lang="de-DE" b="1" dirty="0"/>
              <a:t>Startschwierigkeiten:</a:t>
            </a:r>
          </a:p>
          <a:p>
            <a:r>
              <a:rPr lang="de-DE" dirty="0"/>
              <a:t>Projekt läuft nicht richtig am Sandkasten </a:t>
            </a:r>
            <a:br>
              <a:rPr lang="de-DE" dirty="0"/>
            </a:br>
            <a:r>
              <a:rPr lang="de-DE" dirty="0"/>
              <a:t>(Auflösung, Einstellungen, Unity Version)</a:t>
            </a:r>
          </a:p>
          <a:p>
            <a:r>
              <a:rPr lang="de-DE" dirty="0"/>
              <a:t>Projektstand aus altem </a:t>
            </a:r>
            <a:r>
              <a:rPr lang="de-DE" dirty="0" err="1"/>
              <a:t>Repo</a:t>
            </a:r>
            <a:r>
              <a:rPr lang="de-DE" dirty="0"/>
              <a:t> nicht automatisch lauffähig</a:t>
            </a:r>
          </a:p>
          <a:p>
            <a:r>
              <a:rPr lang="de-DE" dirty="0"/>
              <a:t>Keine Dokumentation oder Anleitung zur Inbetriebnahme</a:t>
            </a:r>
          </a:p>
          <a:p>
            <a:pPr marL="0" indent="0">
              <a:buNone/>
            </a:pPr>
            <a:endParaRPr lang="de-DE" dirty="0"/>
          </a:p>
          <a:p>
            <a:pPr marL="0" indent="0">
              <a:buNone/>
            </a:pPr>
            <a:r>
              <a:rPr lang="de-DE" b="1" dirty="0"/>
              <a:t>Lösung:</a:t>
            </a:r>
          </a:p>
          <a:p>
            <a:pPr marL="0" indent="0">
              <a:buNone/>
            </a:pPr>
            <a:r>
              <a:rPr lang="de-DE" dirty="0"/>
              <a:t>Trial and Error Inbetriebnahme mit Import in LTS Version von Unity (2019.4.12f1) und Nachinstallieren nötiger Zusatzprogramme</a:t>
            </a:r>
          </a:p>
          <a:p>
            <a:pPr marL="0" indent="0">
              <a:buNone/>
            </a:pPr>
            <a:r>
              <a:rPr lang="de-DE" dirty="0"/>
              <a:t>	Erstellen einer Anleitung zur Inbetriebnahme</a:t>
            </a:r>
          </a:p>
        </p:txBody>
      </p:sp>
      <p:sp>
        <p:nvSpPr>
          <p:cNvPr id="4" name="Datumsplatzhalter 3">
            <a:extLst>
              <a:ext uri="{FF2B5EF4-FFF2-40B4-BE49-F238E27FC236}">
                <a16:creationId xmlns:a16="http://schemas.microsoft.com/office/drawing/2014/main" id="{0BB77D92-CE20-486E-85F1-41AD603A0BB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57BCEDCB-522A-4EB9-BF18-B03091D5CB00}"/>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A72127F2-C77A-4DA5-805A-619DFAA0D808}"/>
              </a:ext>
            </a:extLst>
          </p:cNvPr>
          <p:cNvSpPr>
            <a:spLocks noGrp="1"/>
          </p:cNvSpPr>
          <p:nvPr>
            <p:ph type="sldNum" sz="quarter" idx="12"/>
          </p:nvPr>
        </p:nvSpPr>
        <p:spPr/>
        <p:txBody>
          <a:bodyPr/>
          <a:lstStyle/>
          <a:p>
            <a:fld id="{63806572-E604-4FD2-993F-C17A16255863}" type="slidenum">
              <a:rPr lang="de-DE" smtClean="0"/>
              <a:pPr/>
              <a:t>15</a:t>
            </a:fld>
            <a:endParaRPr lang="de-DE"/>
          </a:p>
        </p:txBody>
      </p:sp>
      <p:sp>
        <p:nvSpPr>
          <p:cNvPr id="7" name="Pfeil: nach rechts 6">
            <a:extLst>
              <a:ext uri="{FF2B5EF4-FFF2-40B4-BE49-F238E27FC236}">
                <a16:creationId xmlns:a16="http://schemas.microsoft.com/office/drawing/2014/main" id="{A869C5EA-FCD4-4EED-AC08-4B35A3853749}"/>
              </a:ext>
            </a:extLst>
          </p:cNvPr>
          <p:cNvSpPr/>
          <p:nvPr/>
        </p:nvSpPr>
        <p:spPr>
          <a:xfrm>
            <a:off x="1222131" y="5418137"/>
            <a:ext cx="430823" cy="365125"/>
          </a:xfrm>
          <a:prstGeom prst="rightArrow">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3804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071C06-376E-4E6B-83BE-570A584238F8}"/>
              </a:ext>
            </a:extLst>
          </p:cNvPr>
          <p:cNvSpPr>
            <a:spLocks noGrp="1"/>
          </p:cNvSpPr>
          <p:nvPr>
            <p:ph type="title"/>
          </p:nvPr>
        </p:nvSpPr>
        <p:spPr/>
        <p:txBody>
          <a:bodyPr>
            <a:normAutofit fontScale="90000"/>
          </a:bodyPr>
          <a:lstStyle/>
          <a:p>
            <a:r>
              <a:rPr lang="en-US" sz="4400" dirty="0"/>
              <a:t>Evaluation </a:t>
            </a:r>
            <a:r>
              <a:rPr lang="en-US" sz="4400" dirty="0" err="1"/>
              <a:t>Kamera</a:t>
            </a:r>
            <a:endParaRPr lang="de-DE" dirty="0"/>
          </a:p>
        </p:txBody>
      </p:sp>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16</a:t>
            </a:fld>
            <a:endParaRPr lang="de-DE"/>
          </a:p>
        </p:txBody>
      </p:sp>
      <p:sp>
        <p:nvSpPr>
          <p:cNvPr id="16" name="Inhaltsplatzhalter 2">
            <a:extLst>
              <a:ext uri="{FF2B5EF4-FFF2-40B4-BE49-F238E27FC236}">
                <a16:creationId xmlns:a16="http://schemas.microsoft.com/office/drawing/2014/main" id="{D5DA8FE5-D79C-4D89-B714-6910E1D5ECE1}"/>
              </a:ext>
            </a:extLst>
          </p:cNvPr>
          <p:cNvSpPr>
            <a:spLocks noGrp="1"/>
          </p:cNvSpPr>
          <p:nvPr>
            <p:ph sz="half" idx="1"/>
          </p:nvPr>
        </p:nvSpPr>
        <p:spPr>
          <a:xfrm>
            <a:off x="838200" y="1292224"/>
            <a:ext cx="5181600" cy="4625975"/>
          </a:xfrm>
        </p:spPr>
        <p:txBody>
          <a:bodyPr>
            <a:normAutofit/>
          </a:bodyPr>
          <a:lstStyle/>
          <a:p>
            <a:endParaRPr lang="de-DE" sz="2400" dirty="0">
              <a:latin typeface="+mj-lt"/>
            </a:endParaRPr>
          </a:p>
          <a:p>
            <a:r>
              <a:rPr lang="de-DE" sz="2400" dirty="0">
                <a:latin typeface="+mj-lt"/>
              </a:rPr>
              <a:t>Zwei verschiedene Modelle zur Auswahl</a:t>
            </a:r>
          </a:p>
          <a:p>
            <a:endParaRPr lang="de-DE" sz="2400" dirty="0">
              <a:latin typeface="+mj-lt"/>
            </a:endParaRPr>
          </a:p>
          <a:p>
            <a:endParaRPr lang="de-DE" sz="2400" dirty="0">
              <a:latin typeface="+mj-lt"/>
            </a:endParaRPr>
          </a:p>
          <a:p>
            <a:endParaRPr lang="de-DE" sz="2400" dirty="0">
              <a:latin typeface="+mj-lt"/>
            </a:endParaRPr>
          </a:p>
          <a:p>
            <a:r>
              <a:rPr lang="de-DE" sz="2400" dirty="0">
                <a:latin typeface="+mj-lt"/>
              </a:rPr>
              <a:t>Test: Abtastung verschiedener Setups mit Abstandsinformationen auf verschiedenen Distanzen (optimierte Einstellungen)</a:t>
            </a:r>
          </a:p>
        </p:txBody>
      </p:sp>
      <p:pic>
        <p:nvPicPr>
          <p:cNvPr id="3" name="Grafik 2" descr="Ein Bild, das Text, Elektronik enthält.&#10;&#10;Automatisch generierte Beschreibung">
            <a:extLst>
              <a:ext uri="{FF2B5EF4-FFF2-40B4-BE49-F238E27FC236}">
                <a16:creationId xmlns:a16="http://schemas.microsoft.com/office/drawing/2014/main" id="{AE89E42B-8EB7-4F66-B09F-549A5291A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376" y="1412383"/>
            <a:ext cx="2705616" cy="1198738"/>
          </a:xfrm>
          <a:prstGeom prst="rect">
            <a:avLst/>
          </a:prstGeom>
        </p:spPr>
      </p:pic>
      <p:pic>
        <p:nvPicPr>
          <p:cNvPr id="7" name="Grafik 6">
            <a:extLst>
              <a:ext uri="{FF2B5EF4-FFF2-40B4-BE49-F238E27FC236}">
                <a16:creationId xmlns:a16="http://schemas.microsoft.com/office/drawing/2014/main" id="{65FDDCC9-E2FC-492F-A516-8A820AC1F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327" y="3221268"/>
            <a:ext cx="3332416" cy="2379345"/>
          </a:xfrm>
          <a:prstGeom prst="rect">
            <a:avLst/>
          </a:prstGeom>
        </p:spPr>
      </p:pic>
      <p:sp>
        <p:nvSpPr>
          <p:cNvPr id="8" name="Inhaltsplatzhalter 2">
            <a:extLst>
              <a:ext uri="{FF2B5EF4-FFF2-40B4-BE49-F238E27FC236}">
                <a16:creationId xmlns:a16="http://schemas.microsoft.com/office/drawing/2014/main" id="{9624648F-BA8D-4C37-A967-9ADEDA6BF875}"/>
              </a:ext>
            </a:extLst>
          </p:cNvPr>
          <p:cNvSpPr txBox="1">
            <a:spLocks/>
          </p:cNvSpPr>
          <p:nvPr/>
        </p:nvSpPr>
        <p:spPr>
          <a:xfrm>
            <a:off x="7913079" y="2507264"/>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D415</a:t>
            </a:r>
          </a:p>
        </p:txBody>
      </p:sp>
      <p:sp>
        <p:nvSpPr>
          <p:cNvPr id="9" name="Inhaltsplatzhalter 2">
            <a:extLst>
              <a:ext uri="{FF2B5EF4-FFF2-40B4-BE49-F238E27FC236}">
                <a16:creationId xmlns:a16="http://schemas.microsoft.com/office/drawing/2014/main" id="{9690EA8F-A9FC-4A7B-B93D-E987E12B3ED5}"/>
              </a:ext>
            </a:extLst>
          </p:cNvPr>
          <p:cNvSpPr txBox="1">
            <a:spLocks/>
          </p:cNvSpPr>
          <p:nvPr/>
        </p:nvSpPr>
        <p:spPr>
          <a:xfrm>
            <a:off x="7869536" y="5262248"/>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L515</a:t>
            </a:r>
          </a:p>
        </p:txBody>
      </p:sp>
    </p:spTree>
    <p:extLst>
      <p:ext uri="{BB962C8B-B14F-4D97-AF65-F5344CB8AC3E}">
        <p14:creationId xmlns:p14="http://schemas.microsoft.com/office/powerpoint/2010/main" val="334775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17</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2793143" y="5556311"/>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Mittlerer Abstand: 90cm</a:t>
            </a:r>
          </a:p>
        </p:txBody>
      </p:sp>
      <p:pic>
        <p:nvPicPr>
          <p:cNvPr id="11" name="Grafik 10" descr="Ein Bild, das Text, Boden, Abfall enthält.&#10;&#10;Automatisch generierte Beschreibung">
            <a:extLst>
              <a:ext uri="{FF2B5EF4-FFF2-40B4-BE49-F238E27FC236}">
                <a16:creationId xmlns:a16="http://schemas.microsoft.com/office/drawing/2014/main" id="{E2761F7C-E05C-4EE1-A456-250EDC90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987" y="691901"/>
            <a:ext cx="6300000" cy="4724999"/>
          </a:xfrm>
          <a:prstGeom prst="rect">
            <a:avLst/>
          </a:prstGeom>
        </p:spPr>
      </p:pic>
    </p:spTree>
    <p:extLst>
      <p:ext uri="{BB962C8B-B14F-4D97-AF65-F5344CB8AC3E}">
        <p14:creationId xmlns:p14="http://schemas.microsoft.com/office/powerpoint/2010/main" val="28056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18</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721359" y="5248538"/>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D415</a:t>
            </a:r>
          </a:p>
        </p:txBody>
      </p:sp>
      <p:pic>
        <p:nvPicPr>
          <p:cNvPr id="3" name="Grafik 2" descr="Ein Bild, das Text, Monitor, Elektronik, drinnen enthält.&#10;&#10;Automatisch generierte Beschreibung">
            <a:extLst>
              <a:ext uri="{FF2B5EF4-FFF2-40B4-BE49-F238E27FC236}">
                <a16:creationId xmlns:a16="http://schemas.microsoft.com/office/drawing/2014/main" id="{011DE481-C891-401F-B3A0-BD36C7E7A0FD}"/>
              </a:ext>
            </a:extLst>
          </p:cNvPr>
          <p:cNvPicPr>
            <a:picLocks noChangeAspect="1"/>
          </p:cNvPicPr>
          <p:nvPr/>
        </p:nvPicPr>
        <p:blipFill rotWithShape="1">
          <a:blip r:embed="rId2">
            <a:extLst>
              <a:ext uri="{28A0092B-C50C-407E-A947-70E740481C1C}">
                <a14:useLocalDpi xmlns:a14="http://schemas.microsoft.com/office/drawing/2010/main" val="0"/>
              </a:ext>
            </a:extLst>
          </a:blip>
          <a:srcRect l="29866" r="13445"/>
          <a:stretch/>
        </p:blipFill>
        <p:spPr>
          <a:xfrm>
            <a:off x="721359" y="1035849"/>
            <a:ext cx="4780281" cy="4011714"/>
          </a:xfrm>
          <a:prstGeom prst="rect">
            <a:avLst/>
          </a:prstGeom>
        </p:spPr>
      </p:pic>
      <p:pic>
        <p:nvPicPr>
          <p:cNvPr id="8" name="Grafik 7" descr="Ein Bild, das Text, Elektronik, Anzeige, drinnen enthält.&#10;&#10;Automatisch generierte Beschreibung">
            <a:extLst>
              <a:ext uri="{FF2B5EF4-FFF2-40B4-BE49-F238E27FC236}">
                <a16:creationId xmlns:a16="http://schemas.microsoft.com/office/drawing/2014/main" id="{6AAE3A6A-AA54-468C-B071-FCE2889025A3}"/>
              </a:ext>
            </a:extLst>
          </p:cNvPr>
          <p:cNvPicPr>
            <a:picLocks noChangeAspect="1"/>
          </p:cNvPicPr>
          <p:nvPr/>
        </p:nvPicPr>
        <p:blipFill rotWithShape="1">
          <a:blip r:embed="rId3">
            <a:extLst>
              <a:ext uri="{28A0092B-C50C-407E-A947-70E740481C1C}">
                <a14:useLocalDpi xmlns:a14="http://schemas.microsoft.com/office/drawing/2010/main" val="0"/>
              </a:ext>
            </a:extLst>
          </a:blip>
          <a:srcRect l="28119" t="-254" r="8991" b="254"/>
          <a:stretch/>
        </p:blipFill>
        <p:spPr>
          <a:xfrm>
            <a:off x="6385560" y="1045994"/>
            <a:ext cx="5135880" cy="4001569"/>
          </a:xfrm>
          <a:prstGeom prst="rect">
            <a:avLst/>
          </a:prstGeom>
        </p:spPr>
      </p:pic>
      <p:sp>
        <p:nvSpPr>
          <p:cNvPr id="9" name="Inhaltsplatzhalter 2">
            <a:extLst>
              <a:ext uri="{FF2B5EF4-FFF2-40B4-BE49-F238E27FC236}">
                <a16:creationId xmlns:a16="http://schemas.microsoft.com/office/drawing/2014/main" id="{BCD72735-C2E0-499C-AAFD-AF6FA03CF748}"/>
              </a:ext>
            </a:extLst>
          </p:cNvPr>
          <p:cNvSpPr txBox="1">
            <a:spLocks/>
          </p:cNvSpPr>
          <p:nvPr/>
        </p:nvSpPr>
        <p:spPr>
          <a:xfrm>
            <a:off x="6324476" y="5248537"/>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L515</a:t>
            </a:r>
          </a:p>
        </p:txBody>
      </p:sp>
    </p:spTree>
    <p:extLst>
      <p:ext uri="{BB962C8B-B14F-4D97-AF65-F5344CB8AC3E}">
        <p14:creationId xmlns:p14="http://schemas.microsoft.com/office/powerpoint/2010/main" val="182371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19</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2793143" y="5556311"/>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Mittlerer Abstand: 75cm</a:t>
            </a:r>
          </a:p>
        </p:txBody>
      </p:sp>
      <p:pic>
        <p:nvPicPr>
          <p:cNvPr id="3" name="Grafik 2" descr="Ein Bild, das drinnen, schwarz, Tasche, Leder enthält.&#10;&#10;Automatisch generierte Beschreibung">
            <a:extLst>
              <a:ext uri="{FF2B5EF4-FFF2-40B4-BE49-F238E27FC236}">
                <a16:creationId xmlns:a16="http://schemas.microsoft.com/office/drawing/2014/main" id="{65B4EADA-E32F-47B3-9A5B-A4587599A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987" y="691901"/>
            <a:ext cx="6300000" cy="4714179"/>
          </a:xfrm>
          <a:prstGeom prst="rect">
            <a:avLst/>
          </a:prstGeom>
        </p:spPr>
      </p:pic>
    </p:spTree>
    <p:extLst>
      <p:ext uri="{BB962C8B-B14F-4D97-AF65-F5344CB8AC3E}">
        <p14:creationId xmlns:p14="http://schemas.microsoft.com/office/powerpoint/2010/main" val="33956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083590-657E-4983-ACD8-80F9C15158BF}"/>
              </a:ext>
            </a:extLst>
          </p:cNvPr>
          <p:cNvSpPr>
            <a:spLocks noGrp="1"/>
          </p:cNvSpPr>
          <p:nvPr>
            <p:ph type="title"/>
          </p:nvPr>
        </p:nvSpPr>
        <p:spPr/>
        <p:txBody>
          <a:bodyPr>
            <a:normAutofit fontScale="90000"/>
          </a:bodyPr>
          <a:lstStyle/>
          <a:p>
            <a:r>
              <a:rPr lang="de-DE" dirty="0"/>
              <a:t>Team-Vision</a:t>
            </a:r>
          </a:p>
        </p:txBody>
      </p:sp>
      <p:sp>
        <p:nvSpPr>
          <p:cNvPr id="3" name="Inhaltsplatzhalter 2">
            <a:extLst>
              <a:ext uri="{FF2B5EF4-FFF2-40B4-BE49-F238E27FC236}">
                <a16:creationId xmlns:a16="http://schemas.microsoft.com/office/drawing/2014/main" id="{FDF37089-12F0-467C-8C01-D10EEC1822AB}"/>
              </a:ext>
            </a:extLst>
          </p:cNvPr>
          <p:cNvSpPr>
            <a:spLocks noGrp="1"/>
          </p:cNvSpPr>
          <p:nvPr>
            <p:ph idx="1"/>
          </p:nvPr>
        </p:nvSpPr>
        <p:spPr>
          <a:xfrm>
            <a:off x="838200" y="2174142"/>
            <a:ext cx="10515600" cy="1723289"/>
          </a:xfrm>
          <a:solidFill>
            <a:srgbClr val="F9ECDC"/>
          </a:solidFill>
          <a:ln w="19050">
            <a:solidFill>
              <a:srgbClr val="DCAB5E"/>
            </a:solidFill>
          </a:ln>
        </p:spPr>
        <p:txBody>
          <a:bodyPr/>
          <a:lstStyle/>
          <a:p>
            <a:pPr marL="0" indent="0" algn="ctr">
              <a:buNone/>
            </a:pPr>
            <a:r>
              <a:rPr lang="de-DE" i="1" dirty="0"/>
              <a:t>Für Menschen jeden Alters, die Neugierde und Interesse mitbringen ist die Sandbox eine spannende Möglichkeit spielerisch den Umgang mit Schnittstellen dieser Art zu erforschen, um damit die Grenzen zwischen Realität und virtuellem Raum zu überwinden.</a:t>
            </a:r>
          </a:p>
        </p:txBody>
      </p:sp>
      <p:sp>
        <p:nvSpPr>
          <p:cNvPr id="4" name="Datumsplatzhalter 3">
            <a:extLst>
              <a:ext uri="{FF2B5EF4-FFF2-40B4-BE49-F238E27FC236}">
                <a16:creationId xmlns:a16="http://schemas.microsoft.com/office/drawing/2014/main" id="{62B24399-EE62-439C-A974-4801F9144AD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D28704D4-2FB3-4584-A861-EE067B54BD4B}"/>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8BBD1F2-5D87-4F04-8CC6-135B589588DB}"/>
              </a:ext>
            </a:extLst>
          </p:cNvPr>
          <p:cNvSpPr>
            <a:spLocks noGrp="1"/>
          </p:cNvSpPr>
          <p:nvPr>
            <p:ph type="sldNum" sz="quarter" idx="12"/>
          </p:nvPr>
        </p:nvSpPr>
        <p:spPr/>
        <p:txBody>
          <a:bodyPr/>
          <a:lstStyle/>
          <a:p>
            <a:fld id="{63806572-E604-4FD2-993F-C17A16255863}" type="slidenum">
              <a:rPr lang="de-DE" smtClean="0"/>
              <a:pPr/>
              <a:t>2</a:t>
            </a:fld>
            <a:endParaRPr lang="de-DE"/>
          </a:p>
        </p:txBody>
      </p:sp>
      <p:sp>
        <p:nvSpPr>
          <p:cNvPr id="7" name="Textfeld 6">
            <a:extLst>
              <a:ext uri="{FF2B5EF4-FFF2-40B4-BE49-F238E27FC236}">
                <a16:creationId xmlns:a16="http://schemas.microsoft.com/office/drawing/2014/main" id="{34FA8A27-E4FC-4198-A598-6F86EA4DB59F}"/>
              </a:ext>
            </a:extLst>
          </p:cNvPr>
          <p:cNvSpPr txBox="1"/>
          <p:nvPr/>
        </p:nvSpPr>
        <p:spPr>
          <a:xfrm>
            <a:off x="961287" y="3897431"/>
            <a:ext cx="10515599" cy="461665"/>
          </a:xfrm>
          <a:prstGeom prst="rect">
            <a:avLst/>
          </a:prstGeom>
          <a:noFill/>
        </p:spPr>
        <p:txBody>
          <a:bodyPr wrap="square" rtlCol="0">
            <a:spAutoFit/>
          </a:bodyPr>
          <a:lstStyle/>
          <a:p>
            <a:pPr algn="r"/>
            <a:r>
              <a:rPr lang="de-DE" sz="2400" dirty="0">
                <a:solidFill>
                  <a:srgbClr val="DCAB5E"/>
                </a:solidFill>
              </a:rPr>
              <a:t>Team: More Sand</a:t>
            </a:r>
          </a:p>
        </p:txBody>
      </p:sp>
    </p:spTree>
    <p:extLst>
      <p:ext uri="{BB962C8B-B14F-4D97-AF65-F5344CB8AC3E}">
        <p14:creationId xmlns:p14="http://schemas.microsoft.com/office/powerpoint/2010/main" val="4006846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20</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721359" y="5248538"/>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D415</a:t>
            </a:r>
          </a:p>
        </p:txBody>
      </p:sp>
      <p:sp>
        <p:nvSpPr>
          <p:cNvPr id="9" name="Inhaltsplatzhalter 2">
            <a:extLst>
              <a:ext uri="{FF2B5EF4-FFF2-40B4-BE49-F238E27FC236}">
                <a16:creationId xmlns:a16="http://schemas.microsoft.com/office/drawing/2014/main" id="{BCD72735-C2E0-499C-AAFD-AF6FA03CF748}"/>
              </a:ext>
            </a:extLst>
          </p:cNvPr>
          <p:cNvSpPr txBox="1">
            <a:spLocks/>
          </p:cNvSpPr>
          <p:nvPr/>
        </p:nvSpPr>
        <p:spPr>
          <a:xfrm>
            <a:off x="6324476" y="5248537"/>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L515</a:t>
            </a:r>
          </a:p>
        </p:txBody>
      </p:sp>
      <p:pic>
        <p:nvPicPr>
          <p:cNvPr id="7" name="Grafik 6" descr="Ein Bild, das Text, drinnen, Licht, computer enthält.&#10;&#10;Automatisch generierte Beschreibung">
            <a:extLst>
              <a:ext uri="{FF2B5EF4-FFF2-40B4-BE49-F238E27FC236}">
                <a16:creationId xmlns:a16="http://schemas.microsoft.com/office/drawing/2014/main" id="{602315C8-31BC-48EA-9531-925F6EB582F5}"/>
              </a:ext>
            </a:extLst>
          </p:cNvPr>
          <p:cNvPicPr>
            <a:picLocks noChangeAspect="1"/>
          </p:cNvPicPr>
          <p:nvPr/>
        </p:nvPicPr>
        <p:blipFill rotWithShape="1">
          <a:blip r:embed="rId2">
            <a:extLst>
              <a:ext uri="{28A0092B-C50C-407E-A947-70E740481C1C}">
                <a14:useLocalDpi xmlns:a14="http://schemas.microsoft.com/office/drawing/2010/main" val="0"/>
              </a:ext>
            </a:extLst>
          </a:blip>
          <a:srcRect l="28082" t="12826" r="13417" b="9197"/>
          <a:stretch/>
        </p:blipFill>
        <p:spPr>
          <a:xfrm>
            <a:off x="777240" y="1336434"/>
            <a:ext cx="5073066" cy="3620522"/>
          </a:xfrm>
          <a:prstGeom prst="rect">
            <a:avLst/>
          </a:prstGeom>
        </p:spPr>
      </p:pic>
      <p:pic>
        <p:nvPicPr>
          <p:cNvPr id="11" name="Grafik 10" descr="Ein Bild, das Text, Licht, erleuchtet, dunkel enthält.&#10;&#10;Automatisch generierte Beschreibung">
            <a:extLst>
              <a:ext uri="{FF2B5EF4-FFF2-40B4-BE49-F238E27FC236}">
                <a16:creationId xmlns:a16="http://schemas.microsoft.com/office/drawing/2014/main" id="{5678BDBA-E80C-4394-BE95-5ADA3DD4FC1D}"/>
              </a:ext>
            </a:extLst>
          </p:cNvPr>
          <p:cNvPicPr>
            <a:picLocks noChangeAspect="1"/>
          </p:cNvPicPr>
          <p:nvPr/>
        </p:nvPicPr>
        <p:blipFill rotWithShape="1">
          <a:blip r:embed="rId3">
            <a:extLst>
              <a:ext uri="{28A0092B-C50C-407E-A947-70E740481C1C}">
                <a14:useLocalDpi xmlns:a14="http://schemas.microsoft.com/office/drawing/2010/main" val="0"/>
              </a:ext>
            </a:extLst>
          </a:blip>
          <a:srcRect l="23513" t="7928" r="16654" b="5886"/>
          <a:stretch/>
        </p:blipFill>
        <p:spPr>
          <a:xfrm>
            <a:off x="6432505" y="1336434"/>
            <a:ext cx="4765768" cy="3620522"/>
          </a:xfrm>
          <a:prstGeom prst="rect">
            <a:avLst/>
          </a:prstGeom>
        </p:spPr>
      </p:pic>
    </p:spTree>
    <p:extLst>
      <p:ext uri="{BB962C8B-B14F-4D97-AF65-F5344CB8AC3E}">
        <p14:creationId xmlns:p14="http://schemas.microsoft.com/office/powerpoint/2010/main" val="115797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21</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2793143" y="5556311"/>
            <a:ext cx="572638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Abstand: 150cm Griffbrett, 220 cm Stuhl</a:t>
            </a:r>
          </a:p>
        </p:txBody>
      </p:sp>
      <p:pic>
        <p:nvPicPr>
          <p:cNvPr id="3" name="Grafik 2" descr="Ein Bild, das Boden enthält.&#10;&#10;Automatisch generierte Beschreibung">
            <a:extLst>
              <a:ext uri="{FF2B5EF4-FFF2-40B4-BE49-F238E27FC236}">
                <a16:creationId xmlns:a16="http://schemas.microsoft.com/office/drawing/2014/main" id="{1BDCAA3A-E0A9-4425-9EF8-286E06E2F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987" y="279400"/>
            <a:ext cx="6300000" cy="5114344"/>
          </a:xfrm>
          <a:prstGeom prst="rect">
            <a:avLst/>
          </a:prstGeom>
        </p:spPr>
      </p:pic>
    </p:spTree>
    <p:extLst>
      <p:ext uri="{BB962C8B-B14F-4D97-AF65-F5344CB8AC3E}">
        <p14:creationId xmlns:p14="http://schemas.microsoft.com/office/powerpoint/2010/main" val="2091376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22</a:t>
            </a:fld>
            <a:endParaRPr lang="de-DE"/>
          </a:p>
        </p:txBody>
      </p:sp>
      <p:sp>
        <p:nvSpPr>
          <p:cNvPr id="17" name="Inhaltsplatzhalter 2">
            <a:extLst>
              <a:ext uri="{FF2B5EF4-FFF2-40B4-BE49-F238E27FC236}">
                <a16:creationId xmlns:a16="http://schemas.microsoft.com/office/drawing/2014/main" id="{577E49CC-8A92-4B97-968C-18DA51615DC6}"/>
              </a:ext>
            </a:extLst>
          </p:cNvPr>
          <p:cNvSpPr txBox="1">
            <a:spLocks/>
          </p:cNvSpPr>
          <p:nvPr/>
        </p:nvSpPr>
        <p:spPr>
          <a:xfrm>
            <a:off x="721359" y="5248538"/>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D415</a:t>
            </a:r>
          </a:p>
        </p:txBody>
      </p:sp>
      <p:sp>
        <p:nvSpPr>
          <p:cNvPr id="9" name="Inhaltsplatzhalter 2">
            <a:extLst>
              <a:ext uri="{FF2B5EF4-FFF2-40B4-BE49-F238E27FC236}">
                <a16:creationId xmlns:a16="http://schemas.microsoft.com/office/drawing/2014/main" id="{BCD72735-C2E0-499C-AAFD-AF6FA03CF748}"/>
              </a:ext>
            </a:extLst>
          </p:cNvPr>
          <p:cNvSpPr txBox="1">
            <a:spLocks/>
          </p:cNvSpPr>
          <p:nvPr/>
        </p:nvSpPr>
        <p:spPr>
          <a:xfrm>
            <a:off x="6324476" y="5248537"/>
            <a:ext cx="2490913"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mj-lt"/>
              </a:rPr>
              <a:t>Intel® </a:t>
            </a:r>
            <a:r>
              <a:rPr lang="de-DE" sz="1800" dirty="0" err="1">
                <a:latin typeface="+mj-lt"/>
              </a:rPr>
              <a:t>RealSense</a:t>
            </a:r>
            <a:r>
              <a:rPr lang="de-DE" sz="1800" baseline="30000" dirty="0" err="1">
                <a:latin typeface="+mj-lt"/>
              </a:rPr>
              <a:t>TM</a:t>
            </a:r>
            <a:r>
              <a:rPr lang="de-DE" sz="1800" dirty="0">
                <a:latin typeface="+mj-lt"/>
              </a:rPr>
              <a:t> L515</a:t>
            </a:r>
          </a:p>
        </p:txBody>
      </p:sp>
      <p:pic>
        <p:nvPicPr>
          <p:cNvPr id="7" name="Grafik 6" descr="Ein Bild, das Text, drinnen, Computer, computer enthält.&#10;&#10;Automatisch generierte Beschreibung">
            <a:extLst>
              <a:ext uri="{FF2B5EF4-FFF2-40B4-BE49-F238E27FC236}">
                <a16:creationId xmlns:a16="http://schemas.microsoft.com/office/drawing/2014/main" id="{A23DC822-2A4F-4F91-9C4C-B25F2EA6FB7C}"/>
              </a:ext>
            </a:extLst>
          </p:cNvPr>
          <p:cNvPicPr>
            <a:picLocks noChangeAspect="1"/>
          </p:cNvPicPr>
          <p:nvPr/>
        </p:nvPicPr>
        <p:blipFill rotWithShape="1">
          <a:blip r:embed="rId2">
            <a:extLst>
              <a:ext uri="{28A0092B-C50C-407E-A947-70E740481C1C}">
                <a14:useLocalDpi xmlns:a14="http://schemas.microsoft.com/office/drawing/2010/main" val="0"/>
              </a:ext>
            </a:extLst>
          </a:blip>
          <a:srcRect l="21208" t="2136" r="14000" b="12146"/>
          <a:stretch/>
        </p:blipFill>
        <p:spPr>
          <a:xfrm>
            <a:off x="759948" y="1159842"/>
            <a:ext cx="5336052" cy="3760973"/>
          </a:xfrm>
          <a:prstGeom prst="rect">
            <a:avLst/>
          </a:prstGeom>
        </p:spPr>
      </p:pic>
      <p:pic>
        <p:nvPicPr>
          <p:cNvPr id="11" name="Grafik 10" descr="Ein Bild, das Text, Computer, drinnen, computer enthält.&#10;&#10;Automatisch generierte Beschreibung">
            <a:extLst>
              <a:ext uri="{FF2B5EF4-FFF2-40B4-BE49-F238E27FC236}">
                <a16:creationId xmlns:a16="http://schemas.microsoft.com/office/drawing/2014/main" id="{FF36B604-6299-45D5-ADBA-AD84423B48B5}"/>
              </a:ext>
            </a:extLst>
          </p:cNvPr>
          <p:cNvPicPr>
            <a:picLocks noChangeAspect="1"/>
          </p:cNvPicPr>
          <p:nvPr/>
        </p:nvPicPr>
        <p:blipFill rotWithShape="1">
          <a:blip r:embed="rId3">
            <a:extLst>
              <a:ext uri="{28A0092B-C50C-407E-A947-70E740481C1C}">
                <a14:useLocalDpi xmlns:a14="http://schemas.microsoft.com/office/drawing/2010/main" val="0"/>
              </a:ext>
            </a:extLst>
          </a:blip>
          <a:srcRect l="22686" t="6452" r="15022" b="8133"/>
          <a:stretch/>
        </p:blipFill>
        <p:spPr>
          <a:xfrm>
            <a:off x="6324476" y="1117514"/>
            <a:ext cx="5308600" cy="3845628"/>
          </a:xfrm>
          <a:prstGeom prst="rect">
            <a:avLst/>
          </a:prstGeom>
        </p:spPr>
      </p:pic>
    </p:spTree>
    <p:extLst>
      <p:ext uri="{BB962C8B-B14F-4D97-AF65-F5344CB8AC3E}">
        <p14:creationId xmlns:p14="http://schemas.microsoft.com/office/powerpoint/2010/main" val="176671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071C06-376E-4E6B-83BE-570A584238F8}"/>
              </a:ext>
            </a:extLst>
          </p:cNvPr>
          <p:cNvSpPr>
            <a:spLocks noGrp="1"/>
          </p:cNvSpPr>
          <p:nvPr>
            <p:ph type="title"/>
          </p:nvPr>
        </p:nvSpPr>
        <p:spPr/>
        <p:txBody>
          <a:bodyPr>
            <a:normAutofit fontScale="90000"/>
          </a:bodyPr>
          <a:lstStyle/>
          <a:p>
            <a:r>
              <a:rPr lang="en-US" sz="4400" dirty="0" err="1"/>
              <a:t>Fazit</a:t>
            </a:r>
            <a:r>
              <a:rPr lang="en-US" sz="4400" dirty="0"/>
              <a:t> </a:t>
            </a:r>
            <a:r>
              <a:rPr lang="en-US" sz="4400" dirty="0" err="1"/>
              <a:t>Kamera</a:t>
            </a:r>
            <a:endParaRPr lang="de-DE" dirty="0"/>
          </a:p>
        </p:txBody>
      </p:sp>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23</a:t>
            </a:fld>
            <a:endParaRPr lang="de-DE"/>
          </a:p>
        </p:txBody>
      </p:sp>
      <p:sp>
        <p:nvSpPr>
          <p:cNvPr id="16" name="Inhaltsplatzhalter 2">
            <a:extLst>
              <a:ext uri="{FF2B5EF4-FFF2-40B4-BE49-F238E27FC236}">
                <a16:creationId xmlns:a16="http://schemas.microsoft.com/office/drawing/2014/main" id="{D5DA8FE5-D79C-4D89-B714-6910E1D5ECE1}"/>
              </a:ext>
            </a:extLst>
          </p:cNvPr>
          <p:cNvSpPr>
            <a:spLocks noGrp="1"/>
          </p:cNvSpPr>
          <p:nvPr>
            <p:ph sz="half" idx="1"/>
          </p:nvPr>
        </p:nvSpPr>
        <p:spPr>
          <a:xfrm>
            <a:off x="838200" y="1292224"/>
            <a:ext cx="10515600" cy="4625975"/>
          </a:xfrm>
        </p:spPr>
        <p:txBody>
          <a:bodyPr>
            <a:normAutofit/>
          </a:bodyPr>
          <a:lstStyle/>
          <a:p>
            <a:endParaRPr lang="de-DE" sz="2400" dirty="0">
              <a:latin typeface="+mj-lt"/>
            </a:endParaRPr>
          </a:p>
          <a:p>
            <a:r>
              <a:rPr lang="de-DE" sz="2400" dirty="0">
                <a:latin typeface="+mj-lt"/>
              </a:rPr>
              <a:t>In allen Testfällen lieferte die L515 detaillierte Darstellung </a:t>
            </a:r>
          </a:p>
          <a:p>
            <a:endParaRPr lang="de-DE" sz="2400" dirty="0">
              <a:latin typeface="+mj-lt"/>
            </a:endParaRPr>
          </a:p>
          <a:p>
            <a:r>
              <a:rPr lang="de-DE" sz="2400" dirty="0">
                <a:latin typeface="+mj-lt"/>
              </a:rPr>
              <a:t>Erzeugung der Bilder mit L515 auch einfacher und weniger störanfällig</a:t>
            </a:r>
          </a:p>
          <a:p>
            <a:endParaRPr lang="de-DE" sz="2400" dirty="0">
              <a:latin typeface="+mj-lt"/>
            </a:endParaRPr>
          </a:p>
          <a:p>
            <a:endParaRPr lang="de-DE" sz="2400" dirty="0">
              <a:latin typeface="+mj-lt"/>
            </a:endParaRPr>
          </a:p>
          <a:p>
            <a:r>
              <a:rPr lang="de-DE" sz="2400" dirty="0">
                <a:latin typeface="+mj-lt"/>
              </a:rPr>
              <a:t>Nächste Schritte:</a:t>
            </a:r>
          </a:p>
          <a:p>
            <a:pPr lvl="1"/>
            <a:r>
              <a:rPr lang="de-DE" sz="2000" dirty="0">
                <a:latin typeface="+mj-lt"/>
              </a:rPr>
              <a:t>Bestätigung der Ergebnisse an der Sandbox (kommende Woche)</a:t>
            </a:r>
          </a:p>
          <a:p>
            <a:pPr lvl="1"/>
            <a:r>
              <a:rPr lang="de-DE" sz="2000" dirty="0">
                <a:latin typeface="+mj-lt"/>
              </a:rPr>
              <a:t>Evaluation Auswirkungen der L515 auf die bestehende Anwendung </a:t>
            </a:r>
          </a:p>
          <a:p>
            <a:pPr marL="0" indent="0">
              <a:buNone/>
            </a:pPr>
            <a:endParaRPr lang="de-DE" sz="2400" dirty="0">
              <a:latin typeface="+mj-lt"/>
            </a:endParaRPr>
          </a:p>
        </p:txBody>
      </p:sp>
    </p:spTree>
    <p:extLst>
      <p:ext uri="{BB962C8B-B14F-4D97-AF65-F5344CB8AC3E}">
        <p14:creationId xmlns:p14="http://schemas.microsoft.com/office/powerpoint/2010/main" val="157809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071C06-376E-4E6B-83BE-570A584238F8}"/>
              </a:ext>
            </a:extLst>
          </p:cNvPr>
          <p:cNvSpPr>
            <a:spLocks noGrp="1"/>
          </p:cNvSpPr>
          <p:nvPr>
            <p:ph type="title"/>
          </p:nvPr>
        </p:nvSpPr>
        <p:spPr/>
        <p:txBody>
          <a:bodyPr>
            <a:normAutofit fontScale="90000"/>
          </a:bodyPr>
          <a:lstStyle/>
          <a:p>
            <a:r>
              <a:rPr lang="en-US" sz="4400" dirty="0"/>
              <a:t>Evaluation Kinetic Sand</a:t>
            </a:r>
            <a:endParaRPr lang="de-DE" dirty="0"/>
          </a:p>
        </p:txBody>
      </p:sp>
      <p:sp>
        <p:nvSpPr>
          <p:cNvPr id="4" name="Datumsplatzhalter 3">
            <a:extLst>
              <a:ext uri="{FF2B5EF4-FFF2-40B4-BE49-F238E27FC236}">
                <a16:creationId xmlns:a16="http://schemas.microsoft.com/office/drawing/2014/main" id="{A9CA1BD9-9D0A-47FE-A878-677358DA03A1}"/>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288CBEA6-D725-4033-B2F5-6FB1DAA72986}"/>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D2EB4F1-91CC-4DC9-A9D9-3F3B7ACBE894}"/>
              </a:ext>
            </a:extLst>
          </p:cNvPr>
          <p:cNvSpPr>
            <a:spLocks noGrp="1"/>
          </p:cNvSpPr>
          <p:nvPr>
            <p:ph type="sldNum" sz="quarter" idx="12"/>
          </p:nvPr>
        </p:nvSpPr>
        <p:spPr/>
        <p:txBody>
          <a:bodyPr/>
          <a:lstStyle/>
          <a:p>
            <a:fld id="{63806572-E604-4FD2-993F-C17A16255863}" type="slidenum">
              <a:rPr lang="de-DE" smtClean="0"/>
              <a:pPr/>
              <a:t>24</a:t>
            </a:fld>
            <a:endParaRPr lang="de-DE"/>
          </a:p>
        </p:txBody>
      </p:sp>
      <p:sp>
        <p:nvSpPr>
          <p:cNvPr id="16" name="Inhaltsplatzhalter 2">
            <a:extLst>
              <a:ext uri="{FF2B5EF4-FFF2-40B4-BE49-F238E27FC236}">
                <a16:creationId xmlns:a16="http://schemas.microsoft.com/office/drawing/2014/main" id="{D5DA8FE5-D79C-4D89-B714-6910E1D5ECE1}"/>
              </a:ext>
            </a:extLst>
          </p:cNvPr>
          <p:cNvSpPr>
            <a:spLocks noGrp="1"/>
          </p:cNvSpPr>
          <p:nvPr>
            <p:ph sz="half" idx="1"/>
          </p:nvPr>
        </p:nvSpPr>
        <p:spPr>
          <a:xfrm>
            <a:off x="838200" y="1292224"/>
            <a:ext cx="5181600" cy="4625975"/>
          </a:xfrm>
        </p:spPr>
        <p:txBody>
          <a:bodyPr>
            <a:normAutofit lnSpcReduction="10000"/>
          </a:bodyPr>
          <a:lstStyle/>
          <a:p>
            <a:r>
              <a:rPr lang="de-DE" sz="2400" dirty="0">
                <a:latin typeface="+mj-lt"/>
              </a:rPr>
              <a:t>Sand, der zur besseren Formbarkeit und –</a:t>
            </a:r>
            <a:r>
              <a:rPr lang="de-DE" sz="2400" dirty="0" err="1">
                <a:latin typeface="+mj-lt"/>
              </a:rPr>
              <a:t>stabilität</a:t>
            </a:r>
            <a:r>
              <a:rPr lang="de-DE" sz="2400" dirty="0">
                <a:latin typeface="+mj-lt"/>
              </a:rPr>
              <a:t> mit Bindemittel versetzt ist</a:t>
            </a:r>
          </a:p>
          <a:p>
            <a:endParaRPr lang="de-DE" sz="2400" dirty="0">
              <a:latin typeface="+mj-lt"/>
            </a:endParaRPr>
          </a:p>
          <a:p>
            <a:r>
              <a:rPr lang="de-DE" sz="2400" dirty="0">
                <a:latin typeface="+mj-lt"/>
              </a:rPr>
              <a:t>Fazit:</a:t>
            </a:r>
          </a:p>
          <a:p>
            <a:pPr lvl="1"/>
            <a:r>
              <a:rPr lang="de-DE" sz="2000" dirty="0">
                <a:latin typeface="+mj-lt"/>
              </a:rPr>
              <a:t>Hohe Formstabilität bestätigt</a:t>
            </a:r>
          </a:p>
          <a:p>
            <a:pPr lvl="1"/>
            <a:r>
              <a:rPr lang="de-DE" sz="2000" dirty="0">
                <a:latin typeface="+mj-lt"/>
              </a:rPr>
              <a:t>Macht Wässern der Sandbox überflüssig</a:t>
            </a:r>
          </a:p>
          <a:p>
            <a:pPr lvl="1"/>
            <a:r>
              <a:rPr lang="de-DE" sz="2000" dirty="0">
                <a:latin typeface="+mj-lt"/>
              </a:rPr>
              <a:t>Schmutzt weniger als normaler Sand</a:t>
            </a:r>
          </a:p>
          <a:p>
            <a:pPr lvl="1"/>
            <a:r>
              <a:rPr lang="de-DE" sz="2000" dirty="0">
                <a:latin typeface="+mj-lt"/>
              </a:rPr>
              <a:t>Für öffentliche Ausstellungen optimal</a:t>
            </a:r>
          </a:p>
          <a:p>
            <a:endParaRPr lang="de-DE" sz="2400" dirty="0">
              <a:latin typeface="+mj-lt"/>
            </a:endParaRPr>
          </a:p>
          <a:p>
            <a:r>
              <a:rPr lang="de-DE" sz="2400" dirty="0">
                <a:latin typeface="+mj-lt"/>
              </a:rPr>
              <a:t>Anschaffung sollte durchgeführt werden; möglichst heller Sand (besserer Kontrast &amp; Farbechtheit)</a:t>
            </a:r>
          </a:p>
        </p:txBody>
      </p:sp>
      <p:pic>
        <p:nvPicPr>
          <p:cNvPr id="11" name="Grafik 10">
            <a:extLst>
              <a:ext uri="{FF2B5EF4-FFF2-40B4-BE49-F238E27FC236}">
                <a16:creationId xmlns:a16="http://schemas.microsoft.com/office/drawing/2014/main" id="{A44C5DE6-DFCD-4DDA-9C1F-5FB2F3C5F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48" y="1522474"/>
            <a:ext cx="3819525" cy="3686175"/>
          </a:xfrm>
          <a:prstGeom prst="rect">
            <a:avLst/>
          </a:prstGeom>
        </p:spPr>
      </p:pic>
    </p:spTree>
    <p:extLst>
      <p:ext uri="{BB962C8B-B14F-4D97-AF65-F5344CB8AC3E}">
        <p14:creationId xmlns:p14="http://schemas.microsoft.com/office/powerpoint/2010/main" val="302773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DE71C-01FE-4974-97C4-7DCD1EA02C29}"/>
              </a:ext>
            </a:extLst>
          </p:cNvPr>
          <p:cNvSpPr>
            <a:spLocks noGrp="1"/>
          </p:cNvSpPr>
          <p:nvPr>
            <p:ph type="title"/>
          </p:nvPr>
        </p:nvSpPr>
        <p:spPr/>
        <p:txBody>
          <a:bodyPr>
            <a:normAutofit fontScale="90000"/>
          </a:bodyPr>
          <a:lstStyle/>
          <a:p>
            <a:r>
              <a:rPr lang="de-DE" dirty="0"/>
              <a:t>Umgebungsdiagramm</a:t>
            </a:r>
          </a:p>
        </p:txBody>
      </p:sp>
      <p:pic>
        <p:nvPicPr>
          <p:cNvPr id="8" name="Inhaltsplatzhalter 7">
            <a:extLst>
              <a:ext uri="{FF2B5EF4-FFF2-40B4-BE49-F238E27FC236}">
                <a16:creationId xmlns:a16="http://schemas.microsoft.com/office/drawing/2014/main" id="{E1CD2880-19E8-4A70-A658-41ED50849DAE}"/>
              </a:ext>
            </a:extLst>
          </p:cNvPr>
          <p:cNvPicPr>
            <a:picLocks noGrp="1" noChangeAspect="1"/>
          </p:cNvPicPr>
          <p:nvPr>
            <p:ph idx="1"/>
          </p:nvPr>
        </p:nvPicPr>
        <p:blipFill>
          <a:blip r:embed="rId2"/>
          <a:stretch>
            <a:fillRect/>
          </a:stretch>
        </p:blipFill>
        <p:spPr>
          <a:xfrm>
            <a:off x="838200" y="1242984"/>
            <a:ext cx="10515600" cy="4719694"/>
          </a:xfrm>
        </p:spPr>
      </p:pic>
      <p:sp>
        <p:nvSpPr>
          <p:cNvPr id="4" name="Datumsplatzhalter 3">
            <a:extLst>
              <a:ext uri="{FF2B5EF4-FFF2-40B4-BE49-F238E27FC236}">
                <a16:creationId xmlns:a16="http://schemas.microsoft.com/office/drawing/2014/main" id="{54C64CAA-7BFA-470B-91F3-DE9031968E1B}"/>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6CEFD9FC-6BB2-434F-8876-1BB095D43E8E}"/>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2AA71EB8-FD20-42AC-B13A-EADEB4E07153}"/>
              </a:ext>
            </a:extLst>
          </p:cNvPr>
          <p:cNvSpPr>
            <a:spLocks noGrp="1"/>
          </p:cNvSpPr>
          <p:nvPr>
            <p:ph type="sldNum" sz="quarter" idx="12"/>
          </p:nvPr>
        </p:nvSpPr>
        <p:spPr/>
        <p:txBody>
          <a:bodyPr/>
          <a:lstStyle/>
          <a:p>
            <a:fld id="{63806572-E604-4FD2-993F-C17A16255863}" type="slidenum">
              <a:rPr lang="de-DE" smtClean="0"/>
              <a:pPr/>
              <a:t>25</a:t>
            </a:fld>
            <a:endParaRPr lang="de-DE"/>
          </a:p>
        </p:txBody>
      </p:sp>
      <p:sp>
        <p:nvSpPr>
          <p:cNvPr id="9" name="Rechteck 8">
            <a:extLst>
              <a:ext uri="{FF2B5EF4-FFF2-40B4-BE49-F238E27FC236}">
                <a16:creationId xmlns:a16="http://schemas.microsoft.com/office/drawing/2014/main" id="{55AC71A7-67AB-4F05-BE2F-1C748879EB06}"/>
              </a:ext>
            </a:extLst>
          </p:cNvPr>
          <p:cNvSpPr/>
          <p:nvPr/>
        </p:nvSpPr>
        <p:spPr>
          <a:xfrm>
            <a:off x="10207869" y="5767754"/>
            <a:ext cx="1145931" cy="1949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57757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Gerader Verbinder 87">
            <a:extLst>
              <a:ext uri="{FF2B5EF4-FFF2-40B4-BE49-F238E27FC236}">
                <a16:creationId xmlns:a16="http://schemas.microsoft.com/office/drawing/2014/main" id="{4F4527D6-1EB3-42A3-A083-D92E6805A9FD}"/>
              </a:ext>
            </a:extLst>
          </p:cNvPr>
          <p:cNvCxnSpPr>
            <a:cxnSpLocks/>
            <a:stCxn id="15" idx="0"/>
            <a:endCxn id="84" idx="2"/>
          </p:cNvCxnSpPr>
          <p:nvPr/>
        </p:nvCxnSpPr>
        <p:spPr>
          <a:xfrm flipV="1">
            <a:off x="9007361" y="2349977"/>
            <a:ext cx="0" cy="1742259"/>
          </a:xfrm>
          <a:prstGeom prst="line">
            <a:avLst/>
          </a:prstGeom>
          <a:ln w="38100" cap="flat" cmpd="sng" algn="ctr">
            <a:solidFill>
              <a:srgbClr val="93CADF"/>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el 1">
            <a:extLst>
              <a:ext uri="{FF2B5EF4-FFF2-40B4-BE49-F238E27FC236}">
                <a16:creationId xmlns:a16="http://schemas.microsoft.com/office/drawing/2014/main" id="{B995B84F-E57C-46DE-88D3-EA56F28BFD85}"/>
              </a:ext>
            </a:extLst>
          </p:cNvPr>
          <p:cNvSpPr>
            <a:spLocks noGrp="1"/>
          </p:cNvSpPr>
          <p:nvPr>
            <p:ph type="title"/>
          </p:nvPr>
        </p:nvSpPr>
        <p:spPr/>
        <p:txBody>
          <a:bodyPr>
            <a:normAutofit fontScale="90000"/>
          </a:bodyPr>
          <a:lstStyle/>
          <a:p>
            <a:r>
              <a:rPr lang="de-DE" dirty="0"/>
              <a:t>Architektur abstrakt</a:t>
            </a:r>
          </a:p>
        </p:txBody>
      </p:sp>
      <p:sp>
        <p:nvSpPr>
          <p:cNvPr id="4" name="Datumsplatzhalter 3">
            <a:extLst>
              <a:ext uri="{FF2B5EF4-FFF2-40B4-BE49-F238E27FC236}">
                <a16:creationId xmlns:a16="http://schemas.microsoft.com/office/drawing/2014/main" id="{EF27C3F5-D010-4C74-A781-931C4274E448}"/>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742150BB-7956-47CF-910B-F079036436DA}"/>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002E2132-6179-4D18-AE9B-5C1E85F96430}"/>
              </a:ext>
            </a:extLst>
          </p:cNvPr>
          <p:cNvSpPr>
            <a:spLocks noGrp="1"/>
          </p:cNvSpPr>
          <p:nvPr>
            <p:ph type="sldNum" sz="quarter" idx="12"/>
          </p:nvPr>
        </p:nvSpPr>
        <p:spPr/>
        <p:txBody>
          <a:bodyPr/>
          <a:lstStyle/>
          <a:p>
            <a:fld id="{63806572-E604-4FD2-993F-C17A16255863}" type="slidenum">
              <a:rPr lang="de-DE" smtClean="0"/>
              <a:pPr/>
              <a:t>26</a:t>
            </a:fld>
            <a:endParaRPr lang="de-DE"/>
          </a:p>
        </p:txBody>
      </p:sp>
      <p:sp>
        <p:nvSpPr>
          <p:cNvPr id="13" name="Rechteck 12">
            <a:extLst>
              <a:ext uri="{FF2B5EF4-FFF2-40B4-BE49-F238E27FC236}">
                <a16:creationId xmlns:a16="http://schemas.microsoft.com/office/drawing/2014/main" id="{00F99777-E299-4112-B975-8B439F8379FB}"/>
              </a:ext>
            </a:extLst>
          </p:cNvPr>
          <p:cNvSpPr/>
          <p:nvPr/>
        </p:nvSpPr>
        <p:spPr>
          <a:xfrm>
            <a:off x="5967778" y="3245956"/>
            <a:ext cx="1592873"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GameManager</a:t>
            </a:r>
            <a:endParaRPr lang="de-DE" sz="1000" dirty="0"/>
          </a:p>
        </p:txBody>
      </p:sp>
      <p:sp>
        <p:nvSpPr>
          <p:cNvPr id="14" name="Rechteck 13">
            <a:extLst>
              <a:ext uri="{FF2B5EF4-FFF2-40B4-BE49-F238E27FC236}">
                <a16:creationId xmlns:a16="http://schemas.microsoft.com/office/drawing/2014/main" id="{EE4BFE23-C2FD-405F-8377-4094829D32DE}"/>
              </a:ext>
            </a:extLst>
          </p:cNvPr>
          <p:cNvSpPr/>
          <p:nvPr/>
        </p:nvSpPr>
        <p:spPr>
          <a:xfrm>
            <a:off x="3775218" y="4092236"/>
            <a:ext cx="1592873"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SensorDaten</a:t>
            </a:r>
            <a:endParaRPr lang="de-DE" sz="1000" dirty="0"/>
          </a:p>
        </p:txBody>
      </p:sp>
      <p:sp>
        <p:nvSpPr>
          <p:cNvPr id="15" name="Rechteck 14">
            <a:extLst>
              <a:ext uri="{FF2B5EF4-FFF2-40B4-BE49-F238E27FC236}">
                <a16:creationId xmlns:a16="http://schemas.microsoft.com/office/drawing/2014/main" id="{2751E843-F6CE-4A1C-A95F-517390E3E39C}"/>
              </a:ext>
            </a:extLst>
          </p:cNvPr>
          <p:cNvSpPr/>
          <p:nvPr/>
        </p:nvSpPr>
        <p:spPr>
          <a:xfrm>
            <a:off x="8210924" y="4092236"/>
            <a:ext cx="1592873"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UI</a:t>
            </a:r>
            <a:endParaRPr lang="de-DE" sz="1000" dirty="0"/>
          </a:p>
        </p:txBody>
      </p:sp>
      <p:sp>
        <p:nvSpPr>
          <p:cNvPr id="16" name="Rechteck 15">
            <a:extLst>
              <a:ext uri="{FF2B5EF4-FFF2-40B4-BE49-F238E27FC236}">
                <a16:creationId xmlns:a16="http://schemas.microsoft.com/office/drawing/2014/main" id="{7EE79111-9660-4950-A44C-CBC2AA088C2C}"/>
              </a:ext>
            </a:extLst>
          </p:cNvPr>
          <p:cNvSpPr/>
          <p:nvPr/>
        </p:nvSpPr>
        <p:spPr>
          <a:xfrm>
            <a:off x="5869239" y="4092236"/>
            <a:ext cx="1787772"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SpawnBehaviour</a:t>
            </a:r>
            <a:endParaRPr lang="de-DE" sz="1000" dirty="0"/>
          </a:p>
        </p:txBody>
      </p:sp>
      <p:sp>
        <p:nvSpPr>
          <p:cNvPr id="17" name="Rechteck 16">
            <a:extLst>
              <a:ext uri="{FF2B5EF4-FFF2-40B4-BE49-F238E27FC236}">
                <a16:creationId xmlns:a16="http://schemas.microsoft.com/office/drawing/2014/main" id="{84D161DD-FBE6-49EA-A5BD-FFE0F4DD32CA}"/>
              </a:ext>
            </a:extLst>
          </p:cNvPr>
          <p:cNvSpPr/>
          <p:nvPr/>
        </p:nvSpPr>
        <p:spPr>
          <a:xfrm>
            <a:off x="5870328" y="4938516"/>
            <a:ext cx="1787772"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Entities</a:t>
            </a:r>
            <a:endParaRPr lang="de-DE" dirty="0"/>
          </a:p>
          <a:p>
            <a:pPr algn="ctr"/>
            <a:r>
              <a:rPr lang="de-DE" sz="1000" dirty="0" err="1"/>
              <a:t>autonomous</a:t>
            </a:r>
            <a:endParaRPr lang="de-DE" sz="1000" dirty="0"/>
          </a:p>
        </p:txBody>
      </p:sp>
      <p:sp>
        <p:nvSpPr>
          <p:cNvPr id="18" name="Rechteck 17">
            <a:extLst>
              <a:ext uri="{FF2B5EF4-FFF2-40B4-BE49-F238E27FC236}">
                <a16:creationId xmlns:a16="http://schemas.microsoft.com/office/drawing/2014/main" id="{48549D64-B4F2-4E38-8478-011196761894}"/>
              </a:ext>
            </a:extLst>
          </p:cNvPr>
          <p:cNvSpPr/>
          <p:nvPr/>
        </p:nvSpPr>
        <p:spPr>
          <a:xfrm>
            <a:off x="5973643" y="1772127"/>
            <a:ext cx="1592873"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User</a:t>
            </a:r>
            <a:endParaRPr lang="de-DE" sz="1000" dirty="0"/>
          </a:p>
        </p:txBody>
      </p:sp>
      <p:sp>
        <p:nvSpPr>
          <p:cNvPr id="21" name="Rechteck: abgerundete Ecken 20">
            <a:extLst>
              <a:ext uri="{FF2B5EF4-FFF2-40B4-BE49-F238E27FC236}">
                <a16:creationId xmlns:a16="http://schemas.microsoft.com/office/drawing/2014/main" id="{F64BE249-F538-49BD-A62F-0110CCE203D7}"/>
              </a:ext>
            </a:extLst>
          </p:cNvPr>
          <p:cNvSpPr/>
          <p:nvPr/>
        </p:nvSpPr>
        <p:spPr>
          <a:xfrm>
            <a:off x="3261950" y="3019243"/>
            <a:ext cx="7016261" cy="2722136"/>
          </a:xfrm>
          <a:prstGeom prst="roundRect">
            <a:avLst/>
          </a:prstGeom>
          <a:noFill/>
          <a:ln w="38100">
            <a:solidFill>
              <a:srgbClr val="4BA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B2081E2F-FEEF-4228-A996-5CA3C2B6BCB4}"/>
              </a:ext>
            </a:extLst>
          </p:cNvPr>
          <p:cNvSpPr txBox="1"/>
          <p:nvPr/>
        </p:nvSpPr>
        <p:spPr>
          <a:xfrm>
            <a:off x="3815865" y="2671164"/>
            <a:ext cx="688009" cy="369332"/>
          </a:xfrm>
          <a:prstGeom prst="rect">
            <a:avLst/>
          </a:prstGeom>
          <a:noFill/>
        </p:spPr>
        <p:txBody>
          <a:bodyPr wrap="none" rtlCol="0">
            <a:spAutoFit/>
          </a:bodyPr>
          <a:lstStyle/>
          <a:p>
            <a:r>
              <a:rPr lang="de-DE" dirty="0">
                <a:solidFill>
                  <a:srgbClr val="4BAFC9"/>
                </a:solidFill>
              </a:rPr>
              <a:t>Unity</a:t>
            </a:r>
          </a:p>
        </p:txBody>
      </p:sp>
      <p:sp>
        <p:nvSpPr>
          <p:cNvPr id="34" name="Rechteck 33">
            <a:extLst>
              <a:ext uri="{FF2B5EF4-FFF2-40B4-BE49-F238E27FC236}">
                <a16:creationId xmlns:a16="http://schemas.microsoft.com/office/drawing/2014/main" id="{B63F6641-AFEA-4A94-B62A-D6D8C3F7EB95}"/>
              </a:ext>
            </a:extLst>
          </p:cNvPr>
          <p:cNvSpPr/>
          <p:nvPr/>
        </p:nvSpPr>
        <p:spPr>
          <a:xfrm>
            <a:off x="1574866" y="1772127"/>
            <a:ext cx="1592873" cy="577850"/>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Sandbox</a:t>
            </a:r>
            <a:endParaRPr lang="de-DE" sz="1000" dirty="0"/>
          </a:p>
        </p:txBody>
      </p:sp>
      <p:cxnSp>
        <p:nvCxnSpPr>
          <p:cNvPr id="35" name="Gerader Verbinder 34">
            <a:extLst>
              <a:ext uri="{FF2B5EF4-FFF2-40B4-BE49-F238E27FC236}">
                <a16:creationId xmlns:a16="http://schemas.microsoft.com/office/drawing/2014/main" id="{0AD8FE0B-596F-4EC2-9DEA-BBC3A466AAF1}"/>
              </a:ext>
            </a:extLst>
          </p:cNvPr>
          <p:cNvCxnSpPr>
            <a:cxnSpLocks/>
            <a:stCxn id="34" idx="3"/>
            <a:endCxn id="18" idx="1"/>
          </p:cNvCxnSpPr>
          <p:nvPr/>
        </p:nvCxnSpPr>
        <p:spPr>
          <a:xfrm>
            <a:off x="3167739" y="2061052"/>
            <a:ext cx="2805904" cy="0"/>
          </a:xfrm>
          <a:prstGeom prst="line">
            <a:avLst/>
          </a:prstGeom>
          <a:ln w="38100" cap="flat" cmpd="sng" algn="ctr">
            <a:solidFill>
              <a:srgbClr val="4BAFC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3" name="Gruppieren 32">
            <a:extLst>
              <a:ext uri="{FF2B5EF4-FFF2-40B4-BE49-F238E27FC236}">
                <a16:creationId xmlns:a16="http://schemas.microsoft.com/office/drawing/2014/main" id="{E14CFEA6-C11A-4EB4-9B75-CBD9A3DE2E0B}"/>
              </a:ext>
            </a:extLst>
          </p:cNvPr>
          <p:cNvGrpSpPr/>
          <p:nvPr/>
        </p:nvGrpSpPr>
        <p:grpSpPr>
          <a:xfrm>
            <a:off x="1822827" y="2249503"/>
            <a:ext cx="378856" cy="2347547"/>
            <a:chOff x="1796445" y="2346215"/>
            <a:chExt cx="378856" cy="2347547"/>
          </a:xfrm>
        </p:grpSpPr>
        <p:grpSp>
          <p:nvGrpSpPr>
            <p:cNvPr id="27" name="Grafik 16">
              <a:extLst>
                <a:ext uri="{FF2B5EF4-FFF2-40B4-BE49-F238E27FC236}">
                  <a16:creationId xmlns:a16="http://schemas.microsoft.com/office/drawing/2014/main" id="{211FDF15-2339-42C4-AE5F-20DD4B02BF54}"/>
                </a:ext>
              </a:extLst>
            </p:cNvPr>
            <p:cNvGrpSpPr/>
            <p:nvPr/>
          </p:nvGrpSpPr>
          <p:grpSpPr>
            <a:xfrm rot="5400000">
              <a:off x="1668178" y="4186640"/>
              <a:ext cx="635389" cy="378856"/>
              <a:chOff x="2729680" y="4757074"/>
              <a:chExt cx="635389" cy="378856"/>
            </a:xfrm>
            <a:solidFill>
              <a:srgbClr val="4BAFC9"/>
            </a:solidFill>
          </p:grpSpPr>
          <p:sp>
            <p:nvSpPr>
              <p:cNvPr id="28" name="Freihandform: Form 27">
                <a:extLst>
                  <a:ext uri="{FF2B5EF4-FFF2-40B4-BE49-F238E27FC236}">
                    <a16:creationId xmlns:a16="http://schemas.microsoft.com/office/drawing/2014/main" id="{DA89130C-BACA-4C7B-AA9A-899D4DC38C3B}"/>
                  </a:ext>
                </a:extLst>
              </p:cNvPr>
              <p:cNvSpPr/>
              <p:nvPr/>
            </p:nvSpPr>
            <p:spPr>
              <a:xfrm rot="10800000" flipV="1">
                <a:off x="2910728" y="4757074"/>
                <a:ext cx="454341" cy="378856"/>
              </a:xfrm>
              <a:custGeom>
                <a:avLst/>
                <a:gdLst>
                  <a:gd name="connsiteX0" fmla="*/ 410190 w 454341"/>
                  <a:gd name="connsiteY0" fmla="*/ -70 h 378856"/>
                  <a:gd name="connsiteX1" fmla="*/ 44097 w 454341"/>
                  <a:gd name="connsiteY1" fmla="*/ -70 h 378856"/>
                  <a:gd name="connsiteX2" fmla="*/ -27 w 454341"/>
                  <a:gd name="connsiteY2" fmla="*/ 44082 h 378856"/>
                  <a:gd name="connsiteX3" fmla="*/ -27 w 454341"/>
                  <a:gd name="connsiteY3" fmla="*/ 334635 h 378856"/>
                  <a:gd name="connsiteX4" fmla="*/ 44097 w 454341"/>
                  <a:gd name="connsiteY4" fmla="*/ 378787 h 378856"/>
                  <a:gd name="connsiteX5" fmla="*/ 410190 w 454341"/>
                  <a:gd name="connsiteY5" fmla="*/ 378787 h 378856"/>
                  <a:gd name="connsiteX6" fmla="*/ 454315 w 454341"/>
                  <a:gd name="connsiteY6" fmla="*/ 334635 h 378856"/>
                  <a:gd name="connsiteX7" fmla="*/ 454315 w 454341"/>
                  <a:gd name="connsiteY7" fmla="*/ 44082 h 378856"/>
                  <a:gd name="connsiteX8" fmla="*/ 410190 w 454341"/>
                  <a:gd name="connsiteY8" fmla="*/ -70 h 3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341" h="378856">
                    <a:moveTo>
                      <a:pt x="410190" y="-70"/>
                    </a:moveTo>
                    <a:lnTo>
                      <a:pt x="44097" y="-70"/>
                    </a:lnTo>
                    <a:cubicBezTo>
                      <a:pt x="19737" y="-41"/>
                      <a:pt x="2" y="19706"/>
                      <a:pt x="-27" y="44082"/>
                    </a:cubicBezTo>
                    <a:lnTo>
                      <a:pt x="-27" y="334635"/>
                    </a:lnTo>
                    <a:cubicBezTo>
                      <a:pt x="2" y="359009"/>
                      <a:pt x="19737" y="378757"/>
                      <a:pt x="44097" y="378787"/>
                    </a:cubicBezTo>
                    <a:lnTo>
                      <a:pt x="410190" y="378787"/>
                    </a:lnTo>
                    <a:cubicBezTo>
                      <a:pt x="434546" y="378757"/>
                      <a:pt x="454287" y="359009"/>
                      <a:pt x="454315" y="334635"/>
                    </a:cubicBezTo>
                    <a:lnTo>
                      <a:pt x="454315" y="44082"/>
                    </a:lnTo>
                    <a:cubicBezTo>
                      <a:pt x="454287" y="19706"/>
                      <a:pt x="434546" y="-41"/>
                      <a:pt x="410190" y="-70"/>
                    </a:cubicBezTo>
                    <a:close/>
                  </a:path>
                </a:pathLst>
              </a:custGeom>
              <a:grpFill/>
              <a:ln w="1469" cap="flat">
                <a:no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A4BCB1C3-03FA-49CF-BF68-39FF47438F2E}"/>
                  </a:ext>
                </a:extLst>
              </p:cNvPr>
              <p:cNvSpPr/>
              <p:nvPr/>
            </p:nvSpPr>
            <p:spPr>
              <a:xfrm rot="10800000" flipV="1">
                <a:off x="2729680" y="4804140"/>
                <a:ext cx="151631" cy="285671"/>
              </a:xfrm>
              <a:custGeom>
                <a:avLst/>
                <a:gdLst>
                  <a:gd name="connsiteX0" fmla="*/ -269 w 151631"/>
                  <a:gd name="connsiteY0" fmla="*/ 202765 h 285671"/>
                  <a:gd name="connsiteX1" fmla="*/ 151362 w 151631"/>
                  <a:gd name="connsiteY1" fmla="*/ 285601 h 285671"/>
                  <a:gd name="connsiteX2" fmla="*/ 151362 w 151631"/>
                  <a:gd name="connsiteY2" fmla="*/ -71 h 285671"/>
                  <a:gd name="connsiteX3" fmla="*/ -269 w 151631"/>
                  <a:gd name="connsiteY3" fmla="*/ 82766 h 285671"/>
                </a:gdLst>
                <a:ahLst/>
                <a:cxnLst>
                  <a:cxn ang="0">
                    <a:pos x="connsiteX0" y="connsiteY0"/>
                  </a:cxn>
                  <a:cxn ang="0">
                    <a:pos x="connsiteX1" y="connsiteY1"/>
                  </a:cxn>
                  <a:cxn ang="0">
                    <a:pos x="connsiteX2" y="connsiteY2"/>
                  </a:cxn>
                  <a:cxn ang="0">
                    <a:pos x="connsiteX3" y="connsiteY3"/>
                  </a:cxn>
                </a:cxnLst>
                <a:rect l="l" t="t" r="r" b="b"/>
                <a:pathLst>
                  <a:path w="151631" h="285671">
                    <a:moveTo>
                      <a:pt x="-269" y="202765"/>
                    </a:moveTo>
                    <a:lnTo>
                      <a:pt x="151362" y="285601"/>
                    </a:lnTo>
                    <a:lnTo>
                      <a:pt x="151362" y="-71"/>
                    </a:lnTo>
                    <a:lnTo>
                      <a:pt x="-269" y="82766"/>
                    </a:lnTo>
                    <a:close/>
                  </a:path>
                </a:pathLst>
              </a:custGeom>
              <a:grpFill/>
              <a:ln w="1469" cap="flat">
                <a:noFill/>
                <a:prstDash val="solid"/>
                <a:miter/>
              </a:ln>
            </p:spPr>
            <p:txBody>
              <a:bodyPr rtlCol="0" anchor="ctr"/>
              <a:lstStyle/>
              <a:p>
                <a:endParaRPr lang="de-DE"/>
              </a:p>
            </p:txBody>
          </p:sp>
        </p:grpSp>
        <p:cxnSp>
          <p:nvCxnSpPr>
            <p:cNvPr id="9" name="Gerade Verbindung mit Pfeil 8">
              <a:extLst>
                <a:ext uri="{FF2B5EF4-FFF2-40B4-BE49-F238E27FC236}">
                  <a16:creationId xmlns:a16="http://schemas.microsoft.com/office/drawing/2014/main" id="{705EDFFE-1DB9-441D-AA32-2F41FAD3E141}"/>
                </a:ext>
              </a:extLst>
            </p:cNvPr>
            <p:cNvCxnSpPr>
              <a:cxnSpLocks/>
            </p:cNvCxnSpPr>
            <p:nvPr/>
          </p:nvCxnSpPr>
          <p:spPr>
            <a:xfrm>
              <a:off x="1985400" y="2346215"/>
              <a:ext cx="0" cy="1712159"/>
            </a:xfrm>
            <a:prstGeom prst="straightConnector1">
              <a:avLst/>
            </a:prstGeom>
            <a:ln w="38100">
              <a:solidFill>
                <a:srgbClr val="4BAFC9"/>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4" name="Grafik 16">
            <a:extLst>
              <a:ext uri="{FF2B5EF4-FFF2-40B4-BE49-F238E27FC236}">
                <a16:creationId xmlns:a16="http://schemas.microsoft.com/office/drawing/2014/main" id="{02666BF7-B4B7-4D69-941D-C90FC02A5DA8}"/>
              </a:ext>
            </a:extLst>
          </p:cNvPr>
          <p:cNvGrpSpPr/>
          <p:nvPr/>
        </p:nvGrpSpPr>
        <p:grpSpPr>
          <a:xfrm rot="5400000">
            <a:off x="2258639" y="3242579"/>
            <a:ext cx="635389" cy="378856"/>
            <a:chOff x="2729680" y="4757074"/>
            <a:chExt cx="635389" cy="378856"/>
          </a:xfrm>
          <a:solidFill>
            <a:srgbClr val="4BAFC9"/>
          </a:solidFill>
        </p:grpSpPr>
        <p:sp>
          <p:nvSpPr>
            <p:cNvPr id="25" name="Freihandform: Form 24">
              <a:extLst>
                <a:ext uri="{FF2B5EF4-FFF2-40B4-BE49-F238E27FC236}">
                  <a16:creationId xmlns:a16="http://schemas.microsoft.com/office/drawing/2014/main" id="{599F01CF-D6F2-47F2-A330-BD60F60C39EF}"/>
                </a:ext>
              </a:extLst>
            </p:cNvPr>
            <p:cNvSpPr/>
            <p:nvPr/>
          </p:nvSpPr>
          <p:spPr>
            <a:xfrm rot="10800000" flipV="1">
              <a:off x="2910728" y="4757074"/>
              <a:ext cx="454341" cy="378856"/>
            </a:xfrm>
            <a:custGeom>
              <a:avLst/>
              <a:gdLst>
                <a:gd name="connsiteX0" fmla="*/ 410190 w 454341"/>
                <a:gd name="connsiteY0" fmla="*/ -70 h 378856"/>
                <a:gd name="connsiteX1" fmla="*/ 44097 w 454341"/>
                <a:gd name="connsiteY1" fmla="*/ -70 h 378856"/>
                <a:gd name="connsiteX2" fmla="*/ -27 w 454341"/>
                <a:gd name="connsiteY2" fmla="*/ 44082 h 378856"/>
                <a:gd name="connsiteX3" fmla="*/ -27 w 454341"/>
                <a:gd name="connsiteY3" fmla="*/ 334635 h 378856"/>
                <a:gd name="connsiteX4" fmla="*/ 44097 w 454341"/>
                <a:gd name="connsiteY4" fmla="*/ 378787 h 378856"/>
                <a:gd name="connsiteX5" fmla="*/ 410190 w 454341"/>
                <a:gd name="connsiteY5" fmla="*/ 378787 h 378856"/>
                <a:gd name="connsiteX6" fmla="*/ 454315 w 454341"/>
                <a:gd name="connsiteY6" fmla="*/ 334635 h 378856"/>
                <a:gd name="connsiteX7" fmla="*/ 454315 w 454341"/>
                <a:gd name="connsiteY7" fmla="*/ 44082 h 378856"/>
                <a:gd name="connsiteX8" fmla="*/ 410190 w 454341"/>
                <a:gd name="connsiteY8" fmla="*/ -70 h 3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341" h="378856">
                  <a:moveTo>
                    <a:pt x="410190" y="-70"/>
                  </a:moveTo>
                  <a:lnTo>
                    <a:pt x="44097" y="-70"/>
                  </a:lnTo>
                  <a:cubicBezTo>
                    <a:pt x="19737" y="-41"/>
                    <a:pt x="2" y="19706"/>
                    <a:pt x="-27" y="44082"/>
                  </a:cubicBezTo>
                  <a:lnTo>
                    <a:pt x="-27" y="334635"/>
                  </a:lnTo>
                  <a:cubicBezTo>
                    <a:pt x="2" y="359009"/>
                    <a:pt x="19737" y="378757"/>
                    <a:pt x="44097" y="378787"/>
                  </a:cubicBezTo>
                  <a:lnTo>
                    <a:pt x="410190" y="378787"/>
                  </a:lnTo>
                  <a:cubicBezTo>
                    <a:pt x="434546" y="378757"/>
                    <a:pt x="454287" y="359009"/>
                    <a:pt x="454315" y="334635"/>
                  </a:cubicBezTo>
                  <a:lnTo>
                    <a:pt x="454315" y="44082"/>
                  </a:lnTo>
                  <a:cubicBezTo>
                    <a:pt x="454287" y="19706"/>
                    <a:pt x="434546" y="-41"/>
                    <a:pt x="410190" y="-70"/>
                  </a:cubicBezTo>
                  <a:close/>
                </a:path>
              </a:pathLst>
            </a:custGeom>
            <a:grpFill/>
            <a:ln w="1469" cap="flat">
              <a:noFill/>
              <a:prstDash val="solid"/>
              <a:miter/>
            </a:ln>
          </p:spPr>
          <p:txBody>
            <a:bodyPr rtlCol="0" anchor="ctr"/>
            <a:lstStyle/>
            <a:p>
              <a:endParaRPr lang="de-DE" dirty="0"/>
            </a:p>
          </p:txBody>
        </p:sp>
        <p:sp>
          <p:nvSpPr>
            <p:cNvPr id="26" name="Freihandform: Form 25">
              <a:extLst>
                <a:ext uri="{FF2B5EF4-FFF2-40B4-BE49-F238E27FC236}">
                  <a16:creationId xmlns:a16="http://schemas.microsoft.com/office/drawing/2014/main" id="{2312C7A8-8739-4FB2-8D58-2314168C54E2}"/>
                </a:ext>
              </a:extLst>
            </p:cNvPr>
            <p:cNvSpPr/>
            <p:nvPr/>
          </p:nvSpPr>
          <p:spPr>
            <a:xfrm rot="10800000" flipV="1">
              <a:off x="2729680" y="4804140"/>
              <a:ext cx="151631" cy="285671"/>
            </a:xfrm>
            <a:custGeom>
              <a:avLst/>
              <a:gdLst>
                <a:gd name="connsiteX0" fmla="*/ -269 w 151631"/>
                <a:gd name="connsiteY0" fmla="*/ 202765 h 285671"/>
                <a:gd name="connsiteX1" fmla="*/ 151362 w 151631"/>
                <a:gd name="connsiteY1" fmla="*/ 285601 h 285671"/>
                <a:gd name="connsiteX2" fmla="*/ 151362 w 151631"/>
                <a:gd name="connsiteY2" fmla="*/ -71 h 285671"/>
                <a:gd name="connsiteX3" fmla="*/ -269 w 151631"/>
                <a:gd name="connsiteY3" fmla="*/ 82766 h 285671"/>
              </a:gdLst>
              <a:ahLst/>
              <a:cxnLst>
                <a:cxn ang="0">
                  <a:pos x="connsiteX0" y="connsiteY0"/>
                </a:cxn>
                <a:cxn ang="0">
                  <a:pos x="connsiteX1" y="connsiteY1"/>
                </a:cxn>
                <a:cxn ang="0">
                  <a:pos x="connsiteX2" y="connsiteY2"/>
                </a:cxn>
                <a:cxn ang="0">
                  <a:pos x="connsiteX3" y="connsiteY3"/>
                </a:cxn>
              </a:cxnLst>
              <a:rect l="l" t="t" r="r" b="b"/>
              <a:pathLst>
                <a:path w="151631" h="285671">
                  <a:moveTo>
                    <a:pt x="-269" y="202765"/>
                  </a:moveTo>
                  <a:lnTo>
                    <a:pt x="151362" y="285601"/>
                  </a:lnTo>
                  <a:lnTo>
                    <a:pt x="151362" y="-71"/>
                  </a:lnTo>
                  <a:lnTo>
                    <a:pt x="-269" y="82766"/>
                  </a:lnTo>
                  <a:close/>
                </a:path>
              </a:pathLst>
            </a:custGeom>
            <a:grpFill/>
            <a:ln w="1469" cap="flat">
              <a:noFill/>
              <a:prstDash val="solid"/>
              <a:miter/>
            </a:ln>
          </p:spPr>
          <p:txBody>
            <a:bodyPr rtlCol="0" anchor="ctr"/>
            <a:lstStyle/>
            <a:p>
              <a:endParaRPr lang="de-DE"/>
            </a:p>
          </p:txBody>
        </p:sp>
      </p:grpSp>
      <p:cxnSp>
        <p:nvCxnSpPr>
          <p:cNvPr id="36" name="Gerade Verbindung mit Pfeil 35">
            <a:extLst>
              <a:ext uri="{FF2B5EF4-FFF2-40B4-BE49-F238E27FC236}">
                <a16:creationId xmlns:a16="http://schemas.microsoft.com/office/drawing/2014/main" id="{F5C5D4EE-B9AA-405A-B5E7-DB220CF8816C}"/>
              </a:ext>
            </a:extLst>
          </p:cNvPr>
          <p:cNvCxnSpPr>
            <a:cxnSpLocks/>
          </p:cNvCxnSpPr>
          <p:nvPr/>
        </p:nvCxnSpPr>
        <p:spPr>
          <a:xfrm flipV="1">
            <a:off x="2575860" y="2349977"/>
            <a:ext cx="0" cy="804822"/>
          </a:xfrm>
          <a:prstGeom prst="straightConnector1">
            <a:avLst/>
          </a:prstGeom>
          <a:ln w="38100">
            <a:solidFill>
              <a:srgbClr val="4BAFC9"/>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BD7BB5B7-2E1B-4500-844A-585E627E9952}"/>
              </a:ext>
            </a:extLst>
          </p:cNvPr>
          <p:cNvCxnSpPr>
            <a:cxnSpLocks/>
            <a:stCxn id="13" idx="2"/>
            <a:endCxn id="16" idx="0"/>
          </p:cNvCxnSpPr>
          <p:nvPr/>
        </p:nvCxnSpPr>
        <p:spPr>
          <a:xfrm flipH="1">
            <a:off x="6763125" y="3823806"/>
            <a:ext cx="1090" cy="268430"/>
          </a:xfrm>
          <a:prstGeom prst="line">
            <a:avLst/>
          </a:prstGeom>
          <a:ln w="38100" cap="flat" cmpd="sng" algn="ctr">
            <a:solidFill>
              <a:srgbClr val="4BAFC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Gerader Verbinder 50">
            <a:extLst>
              <a:ext uri="{FF2B5EF4-FFF2-40B4-BE49-F238E27FC236}">
                <a16:creationId xmlns:a16="http://schemas.microsoft.com/office/drawing/2014/main" id="{4EB573E9-9FFC-4412-97D4-FAD713EDD924}"/>
              </a:ext>
            </a:extLst>
          </p:cNvPr>
          <p:cNvCxnSpPr>
            <a:cxnSpLocks/>
            <a:stCxn id="16" idx="1"/>
            <a:endCxn id="14" idx="3"/>
          </p:cNvCxnSpPr>
          <p:nvPr/>
        </p:nvCxnSpPr>
        <p:spPr>
          <a:xfrm flipH="1">
            <a:off x="5368091" y="4381161"/>
            <a:ext cx="501148" cy="0"/>
          </a:xfrm>
          <a:prstGeom prst="line">
            <a:avLst/>
          </a:prstGeom>
          <a:ln w="38100" cap="flat" cmpd="sng" algn="ctr">
            <a:solidFill>
              <a:srgbClr val="4BAFC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Gerader Verbinder 53">
            <a:extLst>
              <a:ext uri="{FF2B5EF4-FFF2-40B4-BE49-F238E27FC236}">
                <a16:creationId xmlns:a16="http://schemas.microsoft.com/office/drawing/2014/main" id="{1AF6DA1B-5B30-4CEC-AFAC-FAB1C32B7956}"/>
              </a:ext>
            </a:extLst>
          </p:cNvPr>
          <p:cNvCxnSpPr>
            <a:cxnSpLocks/>
            <a:stCxn id="16" idx="2"/>
            <a:endCxn id="17" idx="0"/>
          </p:cNvCxnSpPr>
          <p:nvPr/>
        </p:nvCxnSpPr>
        <p:spPr>
          <a:xfrm>
            <a:off x="6763125" y="4670086"/>
            <a:ext cx="1089" cy="268430"/>
          </a:xfrm>
          <a:prstGeom prst="line">
            <a:avLst/>
          </a:prstGeom>
          <a:ln w="38100" cap="flat" cmpd="sng" algn="ctr">
            <a:solidFill>
              <a:srgbClr val="4BAFC9"/>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Verbinder: gewinkelt 55">
            <a:extLst>
              <a:ext uri="{FF2B5EF4-FFF2-40B4-BE49-F238E27FC236}">
                <a16:creationId xmlns:a16="http://schemas.microsoft.com/office/drawing/2014/main" id="{94FFF2CB-192A-44C8-BEC7-B02377A70B3B}"/>
              </a:ext>
            </a:extLst>
          </p:cNvPr>
          <p:cNvCxnSpPr>
            <a:cxnSpLocks/>
            <a:stCxn id="13" idx="3"/>
            <a:endCxn id="15" idx="0"/>
          </p:cNvCxnSpPr>
          <p:nvPr/>
        </p:nvCxnSpPr>
        <p:spPr>
          <a:xfrm>
            <a:off x="7560651" y="3534881"/>
            <a:ext cx="1446710" cy="557355"/>
          </a:xfrm>
          <a:prstGeom prst="bentConnector2">
            <a:avLst/>
          </a:prstGeom>
          <a:ln w="38100">
            <a:solidFill>
              <a:srgbClr val="4BAFC9"/>
            </a:solidFill>
          </a:ln>
        </p:spPr>
        <p:style>
          <a:lnRef idx="1">
            <a:schemeClr val="accent1"/>
          </a:lnRef>
          <a:fillRef idx="0">
            <a:schemeClr val="accent1"/>
          </a:fillRef>
          <a:effectRef idx="0">
            <a:schemeClr val="accent1"/>
          </a:effectRef>
          <a:fontRef idx="minor">
            <a:schemeClr val="tx1"/>
          </a:fontRef>
        </p:style>
      </p:cxnSp>
      <p:cxnSp>
        <p:nvCxnSpPr>
          <p:cNvPr id="60" name="Verbinder: gewinkelt 59">
            <a:extLst>
              <a:ext uri="{FF2B5EF4-FFF2-40B4-BE49-F238E27FC236}">
                <a16:creationId xmlns:a16="http://schemas.microsoft.com/office/drawing/2014/main" id="{D152C8B0-BCB3-491E-A92E-EFD98B9DA9A0}"/>
              </a:ext>
            </a:extLst>
          </p:cNvPr>
          <p:cNvCxnSpPr>
            <a:cxnSpLocks/>
            <a:stCxn id="17" idx="3"/>
            <a:endCxn id="15" idx="2"/>
          </p:cNvCxnSpPr>
          <p:nvPr/>
        </p:nvCxnSpPr>
        <p:spPr>
          <a:xfrm flipV="1">
            <a:off x="7658100" y="4670086"/>
            <a:ext cx="1349261" cy="557355"/>
          </a:xfrm>
          <a:prstGeom prst="bentConnector2">
            <a:avLst/>
          </a:prstGeom>
          <a:ln w="38100">
            <a:solidFill>
              <a:srgbClr val="4BAFC9"/>
            </a:solidFill>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903BEE65-BF6E-4676-8A79-5AE2074B0A49}"/>
              </a:ext>
            </a:extLst>
          </p:cNvPr>
          <p:cNvCxnSpPr>
            <a:cxnSpLocks/>
            <a:endCxn id="14" idx="1"/>
          </p:cNvCxnSpPr>
          <p:nvPr/>
        </p:nvCxnSpPr>
        <p:spPr>
          <a:xfrm>
            <a:off x="2065692" y="4380311"/>
            <a:ext cx="1709526" cy="850"/>
          </a:xfrm>
          <a:prstGeom prst="straightConnector1">
            <a:avLst/>
          </a:prstGeom>
          <a:ln w="38100">
            <a:solidFill>
              <a:srgbClr val="4BAFC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2F12F73A-820E-441B-B258-4E81B7C139B8}"/>
              </a:ext>
            </a:extLst>
          </p:cNvPr>
          <p:cNvCxnSpPr>
            <a:cxnSpLocks/>
            <a:stCxn id="13" idx="1"/>
          </p:cNvCxnSpPr>
          <p:nvPr/>
        </p:nvCxnSpPr>
        <p:spPr>
          <a:xfrm flipH="1">
            <a:off x="2763719" y="3534881"/>
            <a:ext cx="3204059" cy="9488"/>
          </a:xfrm>
          <a:prstGeom prst="straightConnector1">
            <a:avLst/>
          </a:prstGeom>
          <a:ln w="38100">
            <a:solidFill>
              <a:srgbClr val="4BAFC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9A1B7D1-77AE-46D5-B5FE-B991AC27D98A}"/>
              </a:ext>
            </a:extLst>
          </p:cNvPr>
          <p:cNvSpPr txBox="1"/>
          <p:nvPr/>
        </p:nvSpPr>
        <p:spPr>
          <a:xfrm>
            <a:off x="2119684" y="3666003"/>
            <a:ext cx="915635" cy="369332"/>
          </a:xfrm>
          <a:prstGeom prst="rect">
            <a:avLst/>
          </a:prstGeom>
          <a:noFill/>
        </p:spPr>
        <p:txBody>
          <a:bodyPr wrap="none" rtlCol="0">
            <a:spAutoFit/>
          </a:bodyPr>
          <a:lstStyle/>
          <a:p>
            <a:r>
              <a:rPr lang="de-DE" dirty="0" err="1">
                <a:solidFill>
                  <a:srgbClr val="4BAFC9"/>
                </a:solidFill>
              </a:rPr>
              <a:t>Beamer</a:t>
            </a:r>
            <a:endParaRPr lang="de-DE" dirty="0">
              <a:solidFill>
                <a:srgbClr val="4BAFC9"/>
              </a:solidFill>
            </a:endParaRPr>
          </a:p>
        </p:txBody>
      </p:sp>
      <p:sp>
        <p:nvSpPr>
          <p:cNvPr id="81" name="Textfeld 80">
            <a:extLst>
              <a:ext uri="{FF2B5EF4-FFF2-40B4-BE49-F238E27FC236}">
                <a16:creationId xmlns:a16="http://schemas.microsoft.com/office/drawing/2014/main" id="{54D90836-3E16-4E78-AF5F-7530DB3F28A9}"/>
              </a:ext>
            </a:extLst>
          </p:cNvPr>
          <p:cNvSpPr txBox="1"/>
          <p:nvPr/>
        </p:nvSpPr>
        <p:spPr>
          <a:xfrm>
            <a:off x="1608865" y="4519938"/>
            <a:ext cx="819455" cy="369332"/>
          </a:xfrm>
          <a:prstGeom prst="rect">
            <a:avLst/>
          </a:prstGeom>
          <a:noFill/>
        </p:spPr>
        <p:txBody>
          <a:bodyPr wrap="none" rtlCol="0">
            <a:spAutoFit/>
          </a:bodyPr>
          <a:lstStyle/>
          <a:p>
            <a:r>
              <a:rPr lang="de-DE" dirty="0">
                <a:solidFill>
                  <a:srgbClr val="4BAFC9"/>
                </a:solidFill>
              </a:rPr>
              <a:t>Sensor</a:t>
            </a:r>
          </a:p>
        </p:txBody>
      </p:sp>
      <p:sp>
        <p:nvSpPr>
          <p:cNvPr id="84" name="Rechteck 83">
            <a:extLst>
              <a:ext uri="{FF2B5EF4-FFF2-40B4-BE49-F238E27FC236}">
                <a16:creationId xmlns:a16="http://schemas.microsoft.com/office/drawing/2014/main" id="{4940F0D6-AF40-406F-A8A7-83EB786EBC52}"/>
              </a:ext>
            </a:extLst>
          </p:cNvPr>
          <p:cNvSpPr/>
          <p:nvPr/>
        </p:nvSpPr>
        <p:spPr>
          <a:xfrm>
            <a:off x="8210924" y="1772127"/>
            <a:ext cx="1592874" cy="577850"/>
          </a:xfrm>
          <a:prstGeom prst="rect">
            <a:avLst/>
          </a:prstGeom>
          <a:solidFill>
            <a:srgbClr val="93C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(Touch-)Screen</a:t>
            </a:r>
            <a:endParaRPr lang="de-DE" sz="1000" dirty="0">
              <a:solidFill>
                <a:schemeClr val="bg1"/>
              </a:solidFill>
            </a:endParaRPr>
          </a:p>
        </p:txBody>
      </p:sp>
      <p:cxnSp>
        <p:nvCxnSpPr>
          <p:cNvPr id="85" name="Gerader Verbinder 84">
            <a:extLst>
              <a:ext uri="{FF2B5EF4-FFF2-40B4-BE49-F238E27FC236}">
                <a16:creationId xmlns:a16="http://schemas.microsoft.com/office/drawing/2014/main" id="{5713AF2A-1BE6-4AC4-9CC8-3CC26981625E}"/>
              </a:ext>
            </a:extLst>
          </p:cNvPr>
          <p:cNvCxnSpPr>
            <a:cxnSpLocks/>
            <a:stCxn id="18" idx="3"/>
            <a:endCxn id="84" idx="1"/>
          </p:cNvCxnSpPr>
          <p:nvPr/>
        </p:nvCxnSpPr>
        <p:spPr>
          <a:xfrm>
            <a:off x="7566516" y="2061052"/>
            <a:ext cx="644408" cy="0"/>
          </a:xfrm>
          <a:prstGeom prst="line">
            <a:avLst/>
          </a:prstGeom>
          <a:ln w="38100" cap="flat" cmpd="sng" algn="ctr">
            <a:solidFill>
              <a:srgbClr val="93CADF"/>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93704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995B84F-E57C-46DE-88D3-EA56F28BFD85}"/>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err="1"/>
              <a:t>Ausblick</a:t>
            </a:r>
            <a:r>
              <a:rPr lang="en-US" sz="5200" dirty="0"/>
              <a:t>:</a:t>
            </a:r>
            <a:br>
              <a:rPr lang="en-US" sz="5200" dirty="0"/>
            </a:br>
            <a:r>
              <a:rPr lang="en-US" sz="5200" dirty="0" err="1"/>
              <a:t>Architektur</a:t>
            </a:r>
            <a:r>
              <a:rPr lang="en-US" sz="5200" dirty="0"/>
              <a:t> </a:t>
            </a:r>
            <a:r>
              <a:rPr lang="en-US" sz="5200" dirty="0" err="1"/>
              <a:t>detailliert</a:t>
            </a:r>
            <a:endParaRPr lang="en-US" sz="5200" dirty="0"/>
          </a:p>
        </p:txBody>
      </p:sp>
      <p:sp>
        <p:nvSpPr>
          <p:cNvPr id="4" name="Datumsplatzhalter 3">
            <a:extLst>
              <a:ext uri="{FF2B5EF4-FFF2-40B4-BE49-F238E27FC236}">
                <a16:creationId xmlns:a16="http://schemas.microsoft.com/office/drawing/2014/main" id="{EF27C3F5-D010-4C74-A781-931C4274E44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latin typeface="Calibri" panose="020F0502020204030204"/>
              </a:rPr>
              <a:t>10.11.2020</a:t>
            </a:r>
          </a:p>
        </p:txBody>
      </p:sp>
      <p:pic>
        <p:nvPicPr>
          <p:cNvPr id="8" name="Grafik 7">
            <a:extLst>
              <a:ext uri="{FF2B5EF4-FFF2-40B4-BE49-F238E27FC236}">
                <a16:creationId xmlns:a16="http://schemas.microsoft.com/office/drawing/2014/main" id="{A2823E96-C0A9-41FD-B26E-4F91B8C00268}"/>
              </a:ext>
            </a:extLst>
          </p:cNvPr>
          <p:cNvPicPr>
            <a:picLocks noChangeAspect="1"/>
          </p:cNvPicPr>
          <p:nvPr/>
        </p:nvPicPr>
        <p:blipFill rotWithShape="1">
          <a:blip r:embed="rId2">
            <a:extLst>
              <a:ext uri="{28A0092B-C50C-407E-A947-70E740481C1C}">
                <a14:useLocalDpi xmlns:a14="http://schemas.microsoft.com/office/drawing/2010/main" val="0"/>
              </a:ext>
            </a:extLst>
          </a:blip>
          <a:srcRect l="99" t="-1" r="-1" b="-1"/>
          <a:stretch/>
        </p:blipFill>
        <p:spPr>
          <a:xfrm>
            <a:off x="4805265" y="10"/>
            <a:ext cx="7386735" cy="6857990"/>
          </a:xfrm>
          <a:prstGeom prst="rect">
            <a:avLst/>
          </a:prstGeom>
        </p:spPr>
      </p:pic>
      <p:sp>
        <p:nvSpPr>
          <p:cNvPr id="5" name="Fußzeilenplatzhalter 4">
            <a:extLst>
              <a:ext uri="{FF2B5EF4-FFF2-40B4-BE49-F238E27FC236}">
                <a16:creationId xmlns:a16="http://schemas.microsoft.com/office/drawing/2014/main" id="{742150BB-7956-47CF-910B-F079036436DA}"/>
              </a:ext>
            </a:extLst>
          </p:cNvPr>
          <p:cNvSpPr>
            <a:spLocks noGrp="1"/>
          </p:cNvSpPr>
          <p:nvPr>
            <p:ph type="ftr" sz="quarter" idx="11"/>
          </p:nvPr>
        </p:nvSpPr>
        <p:spPr>
          <a:xfrm>
            <a:off x="5186553" y="6356350"/>
            <a:ext cx="4801595"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Sandbox</a:t>
            </a:r>
          </a:p>
        </p:txBody>
      </p:sp>
      <p:sp>
        <p:nvSpPr>
          <p:cNvPr id="6" name="Foliennummernplatzhalter 5">
            <a:extLst>
              <a:ext uri="{FF2B5EF4-FFF2-40B4-BE49-F238E27FC236}">
                <a16:creationId xmlns:a16="http://schemas.microsoft.com/office/drawing/2014/main" id="{002E2132-6179-4D18-AE9B-5C1E85F96430}"/>
              </a:ext>
            </a:extLst>
          </p:cNvPr>
          <p:cNvSpPr>
            <a:spLocks noGrp="1"/>
          </p:cNvSpPr>
          <p:nvPr>
            <p:ph type="sldNum" sz="quarter" idx="12"/>
          </p:nvPr>
        </p:nvSpPr>
        <p:spPr>
          <a:xfrm>
            <a:off x="10193124" y="6356350"/>
            <a:ext cx="1160676" cy="365125"/>
          </a:xfrm>
        </p:spPr>
        <p:txBody>
          <a:bodyPr vert="horz" lIns="91440" tIns="45720" rIns="91440" bIns="45720" rtlCol="0" anchor="ctr">
            <a:normAutofit/>
          </a:bodyPr>
          <a:lstStyle/>
          <a:p>
            <a:pPr>
              <a:spcAft>
                <a:spcPts val="600"/>
              </a:spcAft>
              <a:defRPr/>
            </a:pPr>
            <a:fld id="{63806572-E604-4FD2-993F-C17A16255863}" type="slidenum">
              <a:rPr lang="en-US">
                <a:solidFill>
                  <a:srgbClr val="FFFFFF"/>
                </a:solidFill>
                <a:latin typeface="Calibri" panose="020F0502020204030204"/>
              </a:rPr>
              <a:pPr>
                <a:spcAft>
                  <a:spcPts val="600"/>
                </a:spcAft>
                <a:defRPr/>
              </a:pPr>
              <a:t>27</a:t>
            </a:fld>
            <a:endParaRPr lang="en-US">
              <a:solidFill>
                <a:srgbClr val="FFFFFF"/>
              </a:solidFill>
              <a:latin typeface="Calibri" panose="020F0502020204030204"/>
            </a:endParaRPr>
          </a:p>
        </p:txBody>
      </p:sp>
      <p:cxnSp>
        <p:nvCxnSpPr>
          <p:cNvPr id="31" name="Gerader Verbinder 30">
            <a:extLst>
              <a:ext uri="{FF2B5EF4-FFF2-40B4-BE49-F238E27FC236}">
                <a16:creationId xmlns:a16="http://schemas.microsoft.com/office/drawing/2014/main" id="{2D637434-D631-43F1-824B-A7C414280355}"/>
              </a:ext>
            </a:extLst>
          </p:cNvPr>
          <p:cNvCxnSpPr>
            <a:cxnSpLocks/>
          </p:cNvCxnSpPr>
          <p:nvPr/>
        </p:nvCxnSpPr>
        <p:spPr>
          <a:xfrm flipH="1">
            <a:off x="942392" y="3547968"/>
            <a:ext cx="2980353" cy="0"/>
          </a:xfrm>
          <a:prstGeom prst="line">
            <a:avLst/>
          </a:prstGeom>
          <a:ln w="19050">
            <a:solidFill>
              <a:srgbClr val="DCAB5E"/>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EDD77CAF-DBEF-4D59-BF02-FD7EA01EFA28}"/>
              </a:ext>
            </a:extLst>
          </p:cNvPr>
          <p:cNvCxnSpPr>
            <a:cxnSpLocks/>
          </p:cNvCxnSpPr>
          <p:nvPr/>
        </p:nvCxnSpPr>
        <p:spPr>
          <a:xfrm flipH="1">
            <a:off x="923732" y="4257095"/>
            <a:ext cx="2522853" cy="0"/>
          </a:xfrm>
          <a:prstGeom prst="line">
            <a:avLst/>
          </a:prstGeom>
          <a:ln w="19050">
            <a:solidFill>
              <a:srgbClr val="DCAB5E"/>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857450F2-2CBD-4137-82F5-2F3035066567}"/>
              </a:ext>
            </a:extLst>
          </p:cNvPr>
          <p:cNvCxnSpPr>
            <a:cxnSpLocks/>
          </p:cNvCxnSpPr>
          <p:nvPr/>
        </p:nvCxnSpPr>
        <p:spPr>
          <a:xfrm flipH="1">
            <a:off x="923733" y="2826998"/>
            <a:ext cx="2162367" cy="0"/>
          </a:xfrm>
          <a:prstGeom prst="line">
            <a:avLst/>
          </a:prstGeom>
          <a:ln w="19050">
            <a:solidFill>
              <a:srgbClr val="DCAB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422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uppieren 90">
            <a:extLst>
              <a:ext uri="{FF2B5EF4-FFF2-40B4-BE49-F238E27FC236}">
                <a16:creationId xmlns:a16="http://schemas.microsoft.com/office/drawing/2014/main" id="{407A6A3F-4ABA-4868-BEF5-CCE89DC3AC2F}"/>
              </a:ext>
            </a:extLst>
          </p:cNvPr>
          <p:cNvGrpSpPr/>
          <p:nvPr/>
        </p:nvGrpSpPr>
        <p:grpSpPr>
          <a:xfrm>
            <a:off x="8241900" y="1868004"/>
            <a:ext cx="418704" cy="1374824"/>
            <a:chOff x="4003347" y="1217375"/>
            <a:chExt cx="418704" cy="1374824"/>
          </a:xfrm>
        </p:grpSpPr>
        <p:cxnSp>
          <p:nvCxnSpPr>
            <p:cNvPr id="92" name="Gerader Verbinder 91">
              <a:extLst>
                <a:ext uri="{FF2B5EF4-FFF2-40B4-BE49-F238E27FC236}">
                  <a16:creationId xmlns:a16="http://schemas.microsoft.com/office/drawing/2014/main" id="{8B034939-7E14-4F24-B3C3-37628FD1F7E4}"/>
                </a:ext>
              </a:extLst>
            </p:cNvPr>
            <p:cNvCxnSpPr>
              <a:cxnSpLocks/>
              <a:stCxn id="93"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AF19D686-CCAD-4371-B3BA-5BA8632BBCF9}"/>
                </a:ext>
              </a:extLst>
            </p:cNvPr>
            <p:cNvSpPr txBox="1"/>
            <p:nvPr/>
          </p:nvSpPr>
          <p:spPr>
            <a:xfrm>
              <a:off x="4003347" y="1217375"/>
              <a:ext cx="418704" cy="369332"/>
            </a:xfrm>
            <a:prstGeom prst="rect">
              <a:avLst/>
            </a:prstGeom>
            <a:noFill/>
          </p:spPr>
          <p:txBody>
            <a:bodyPr wrap="none" rtlCol="0">
              <a:spAutoFit/>
            </a:bodyPr>
            <a:lstStyle/>
            <a:p>
              <a:r>
                <a:rPr lang="de-DE" dirty="0"/>
                <a:t>53</a:t>
              </a:r>
            </a:p>
          </p:txBody>
        </p:sp>
      </p:grpSp>
      <p:grpSp>
        <p:nvGrpSpPr>
          <p:cNvPr id="94" name="Gruppieren 93">
            <a:extLst>
              <a:ext uri="{FF2B5EF4-FFF2-40B4-BE49-F238E27FC236}">
                <a16:creationId xmlns:a16="http://schemas.microsoft.com/office/drawing/2014/main" id="{59DD1991-7417-4E66-ADFD-2BB43288D0B3}"/>
              </a:ext>
            </a:extLst>
          </p:cNvPr>
          <p:cNvGrpSpPr/>
          <p:nvPr/>
        </p:nvGrpSpPr>
        <p:grpSpPr>
          <a:xfrm>
            <a:off x="8842942" y="1868004"/>
            <a:ext cx="418704" cy="1374824"/>
            <a:chOff x="4003347" y="1217375"/>
            <a:chExt cx="418704" cy="1374824"/>
          </a:xfrm>
        </p:grpSpPr>
        <p:cxnSp>
          <p:nvCxnSpPr>
            <p:cNvPr id="95" name="Gerader Verbinder 94">
              <a:extLst>
                <a:ext uri="{FF2B5EF4-FFF2-40B4-BE49-F238E27FC236}">
                  <a16:creationId xmlns:a16="http://schemas.microsoft.com/office/drawing/2014/main" id="{C7F881CE-190D-4C68-8220-96F9188FC38B}"/>
                </a:ext>
              </a:extLst>
            </p:cNvPr>
            <p:cNvCxnSpPr>
              <a:cxnSpLocks/>
              <a:stCxn id="96"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96" name="Textfeld 95">
              <a:extLst>
                <a:ext uri="{FF2B5EF4-FFF2-40B4-BE49-F238E27FC236}">
                  <a16:creationId xmlns:a16="http://schemas.microsoft.com/office/drawing/2014/main" id="{B3D786D4-9980-4661-8D13-D7B9D91C6A5B}"/>
                </a:ext>
              </a:extLst>
            </p:cNvPr>
            <p:cNvSpPr txBox="1"/>
            <p:nvPr/>
          </p:nvSpPr>
          <p:spPr>
            <a:xfrm>
              <a:off x="4003347" y="1217375"/>
              <a:ext cx="418704" cy="369332"/>
            </a:xfrm>
            <a:prstGeom prst="rect">
              <a:avLst/>
            </a:prstGeom>
            <a:noFill/>
          </p:spPr>
          <p:txBody>
            <a:bodyPr wrap="none" rtlCol="0">
              <a:spAutoFit/>
            </a:bodyPr>
            <a:lstStyle/>
            <a:p>
              <a:r>
                <a:rPr lang="de-DE" dirty="0"/>
                <a:t>01</a:t>
              </a:r>
            </a:p>
          </p:txBody>
        </p:sp>
      </p:grpSp>
      <p:grpSp>
        <p:nvGrpSpPr>
          <p:cNvPr id="97" name="Gruppieren 96">
            <a:extLst>
              <a:ext uri="{FF2B5EF4-FFF2-40B4-BE49-F238E27FC236}">
                <a16:creationId xmlns:a16="http://schemas.microsoft.com/office/drawing/2014/main" id="{C4A3E33F-6010-4811-920B-8F9F3D8EB4E3}"/>
              </a:ext>
            </a:extLst>
          </p:cNvPr>
          <p:cNvGrpSpPr/>
          <p:nvPr/>
        </p:nvGrpSpPr>
        <p:grpSpPr>
          <a:xfrm>
            <a:off x="9443984" y="1868004"/>
            <a:ext cx="418704" cy="1374824"/>
            <a:chOff x="4003347" y="1217375"/>
            <a:chExt cx="418704" cy="1374824"/>
          </a:xfrm>
        </p:grpSpPr>
        <p:cxnSp>
          <p:nvCxnSpPr>
            <p:cNvPr id="98" name="Gerader Verbinder 97">
              <a:extLst>
                <a:ext uri="{FF2B5EF4-FFF2-40B4-BE49-F238E27FC236}">
                  <a16:creationId xmlns:a16="http://schemas.microsoft.com/office/drawing/2014/main" id="{014FEAA9-812B-4863-89D1-18E2AD09B3FF}"/>
                </a:ext>
              </a:extLst>
            </p:cNvPr>
            <p:cNvCxnSpPr>
              <a:cxnSpLocks/>
              <a:stCxn id="99"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5E68ADB0-8C74-4518-9A17-234DEA54942A}"/>
                </a:ext>
              </a:extLst>
            </p:cNvPr>
            <p:cNvSpPr txBox="1"/>
            <p:nvPr/>
          </p:nvSpPr>
          <p:spPr>
            <a:xfrm>
              <a:off x="4003347" y="1217375"/>
              <a:ext cx="418704" cy="369332"/>
            </a:xfrm>
            <a:prstGeom prst="rect">
              <a:avLst/>
            </a:prstGeom>
            <a:noFill/>
          </p:spPr>
          <p:txBody>
            <a:bodyPr wrap="none" rtlCol="0">
              <a:spAutoFit/>
            </a:bodyPr>
            <a:lstStyle/>
            <a:p>
              <a:r>
                <a:rPr lang="de-DE" dirty="0"/>
                <a:t>02</a:t>
              </a:r>
            </a:p>
          </p:txBody>
        </p:sp>
      </p:grpSp>
      <p:grpSp>
        <p:nvGrpSpPr>
          <p:cNvPr id="100" name="Gruppieren 99">
            <a:extLst>
              <a:ext uri="{FF2B5EF4-FFF2-40B4-BE49-F238E27FC236}">
                <a16:creationId xmlns:a16="http://schemas.microsoft.com/office/drawing/2014/main" id="{DA9DE328-5D25-4BA1-81F6-E0EB482EA05D}"/>
              </a:ext>
            </a:extLst>
          </p:cNvPr>
          <p:cNvGrpSpPr/>
          <p:nvPr/>
        </p:nvGrpSpPr>
        <p:grpSpPr>
          <a:xfrm>
            <a:off x="10045028" y="1874581"/>
            <a:ext cx="418704" cy="1374824"/>
            <a:chOff x="4003347" y="1217375"/>
            <a:chExt cx="418704" cy="1374824"/>
          </a:xfrm>
        </p:grpSpPr>
        <p:cxnSp>
          <p:nvCxnSpPr>
            <p:cNvPr id="101" name="Gerader Verbinder 100">
              <a:extLst>
                <a:ext uri="{FF2B5EF4-FFF2-40B4-BE49-F238E27FC236}">
                  <a16:creationId xmlns:a16="http://schemas.microsoft.com/office/drawing/2014/main" id="{9D569516-B80C-4ED6-A270-EEF040DC8542}"/>
                </a:ext>
              </a:extLst>
            </p:cNvPr>
            <p:cNvCxnSpPr>
              <a:cxnSpLocks/>
              <a:stCxn id="102"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ED5248B0-93B8-4CCA-A44B-83DF489CB80C}"/>
                </a:ext>
              </a:extLst>
            </p:cNvPr>
            <p:cNvSpPr txBox="1"/>
            <p:nvPr/>
          </p:nvSpPr>
          <p:spPr>
            <a:xfrm>
              <a:off x="4003347" y="1217375"/>
              <a:ext cx="418704" cy="369332"/>
            </a:xfrm>
            <a:prstGeom prst="rect">
              <a:avLst/>
            </a:prstGeom>
            <a:noFill/>
          </p:spPr>
          <p:txBody>
            <a:bodyPr wrap="none" rtlCol="0">
              <a:spAutoFit/>
            </a:bodyPr>
            <a:lstStyle/>
            <a:p>
              <a:r>
                <a:rPr lang="de-DE" dirty="0"/>
                <a:t>03</a:t>
              </a:r>
            </a:p>
          </p:txBody>
        </p:sp>
      </p:grpSp>
      <p:grpSp>
        <p:nvGrpSpPr>
          <p:cNvPr id="24" name="Gruppieren 23">
            <a:extLst>
              <a:ext uri="{FF2B5EF4-FFF2-40B4-BE49-F238E27FC236}">
                <a16:creationId xmlns:a16="http://schemas.microsoft.com/office/drawing/2014/main" id="{7EFBC87F-9026-4B51-B29E-76AFDEB663C4}"/>
              </a:ext>
            </a:extLst>
          </p:cNvPr>
          <p:cNvGrpSpPr/>
          <p:nvPr/>
        </p:nvGrpSpPr>
        <p:grpSpPr>
          <a:xfrm>
            <a:off x="4034606" y="1868004"/>
            <a:ext cx="418704" cy="1374824"/>
            <a:chOff x="4003347" y="1217375"/>
            <a:chExt cx="418704" cy="1374824"/>
          </a:xfrm>
        </p:grpSpPr>
        <p:cxnSp>
          <p:nvCxnSpPr>
            <p:cNvPr id="71" name="Gerader Verbinder 70">
              <a:extLst>
                <a:ext uri="{FF2B5EF4-FFF2-40B4-BE49-F238E27FC236}">
                  <a16:creationId xmlns:a16="http://schemas.microsoft.com/office/drawing/2014/main" id="{57EE19CA-F1E0-4B3D-9F2F-8A29797F0760}"/>
                </a:ext>
              </a:extLst>
            </p:cNvPr>
            <p:cNvCxnSpPr>
              <a:cxnSpLocks/>
              <a:stCxn id="72"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0B037370-FF74-4B22-A872-E1B7CD0DE928}"/>
                </a:ext>
              </a:extLst>
            </p:cNvPr>
            <p:cNvSpPr txBox="1"/>
            <p:nvPr/>
          </p:nvSpPr>
          <p:spPr>
            <a:xfrm>
              <a:off x="4003347" y="1217375"/>
              <a:ext cx="418704" cy="369332"/>
            </a:xfrm>
            <a:prstGeom prst="rect">
              <a:avLst/>
            </a:prstGeom>
            <a:noFill/>
          </p:spPr>
          <p:txBody>
            <a:bodyPr wrap="none" rtlCol="0">
              <a:spAutoFit/>
            </a:bodyPr>
            <a:lstStyle/>
            <a:p>
              <a:r>
                <a:rPr lang="de-DE" dirty="0"/>
                <a:t>46</a:t>
              </a:r>
            </a:p>
          </p:txBody>
        </p:sp>
      </p:grpSp>
      <p:grpSp>
        <p:nvGrpSpPr>
          <p:cNvPr id="73" name="Gruppieren 72">
            <a:extLst>
              <a:ext uri="{FF2B5EF4-FFF2-40B4-BE49-F238E27FC236}">
                <a16:creationId xmlns:a16="http://schemas.microsoft.com/office/drawing/2014/main" id="{C3B59EEA-C64D-452F-9F60-31DB30C2305B}"/>
              </a:ext>
            </a:extLst>
          </p:cNvPr>
          <p:cNvGrpSpPr/>
          <p:nvPr/>
        </p:nvGrpSpPr>
        <p:grpSpPr>
          <a:xfrm>
            <a:off x="4635648" y="1874581"/>
            <a:ext cx="418704" cy="1370798"/>
            <a:chOff x="2165313" y="1280451"/>
            <a:chExt cx="418704" cy="1374824"/>
          </a:xfrm>
        </p:grpSpPr>
        <p:cxnSp>
          <p:nvCxnSpPr>
            <p:cNvPr id="74" name="Gerader Verbinder 73">
              <a:extLst>
                <a:ext uri="{FF2B5EF4-FFF2-40B4-BE49-F238E27FC236}">
                  <a16:creationId xmlns:a16="http://schemas.microsoft.com/office/drawing/2014/main" id="{9AC3DF03-8E3D-465F-97F9-8416E98C4418}"/>
                </a:ext>
              </a:extLst>
            </p:cNvPr>
            <p:cNvCxnSpPr>
              <a:cxnSpLocks/>
              <a:stCxn id="75" idx="2"/>
            </p:cNvCxnSpPr>
            <p:nvPr/>
          </p:nvCxnSpPr>
          <p:spPr>
            <a:xfrm>
              <a:off x="2374665" y="1650868"/>
              <a:ext cx="0" cy="1004407"/>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75" name="Textfeld 74">
              <a:extLst>
                <a:ext uri="{FF2B5EF4-FFF2-40B4-BE49-F238E27FC236}">
                  <a16:creationId xmlns:a16="http://schemas.microsoft.com/office/drawing/2014/main" id="{450E0C45-7648-49EA-A018-0D6F30DF3A4C}"/>
                </a:ext>
              </a:extLst>
            </p:cNvPr>
            <p:cNvSpPr txBox="1"/>
            <p:nvPr/>
          </p:nvSpPr>
          <p:spPr>
            <a:xfrm>
              <a:off x="2165313" y="1280451"/>
              <a:ext cx="418704" cy="370417"/>
            </a:xfrm>
            <a:prstGeom prst="rect">
              <a:avLst/>
            </a:prstGeom>
            <a:noFill/>
          </p:spPr>
          <p:txBody>
            <a:bodyPr wrap="none" rtlCol="0">
              <a:spAutoFit/>
            </a:bodyPr>
            <a:lstStyle/>
            <a:p>
              <a:r>
                <a:rPr lang="de-DE" dirty="0"/>
                <a:t>47</a:t>
              </a:r>
            </a:p>
          </p:txBody>
        </p:sp>
      </p:grpSp>
      <p:grpSp>
        <p:nvGrpSpPr>
          <p:cNvPr id="76" name="Gruppieren 75">
            <a:extLst>
              <a:ext uri="{FF2B5EF4-FFF2-40B4-BE49-F238E27FC236}">
                <a16:creationId xmlns:a16="http://schemas.microsoft.com/office/drawing/2014/main" id="{0BB7C6C5-DE94-4F01-A536-4546D6C9F425}"/>
              </a:ext>
            </a:extLst>
          </p:cNvPr>
          <p:cNvGrpSpPr/>
          <p:nvPr/>
        </p:nvGrpSpPr>
        <p:grpSpPr>
          <a:xfrm>
            <a:off x="5236690" y="1870557"/>
            <a:ext cx="418704" cy="1374824"/>
            <a:chOff x="2165313" y="1218907"/>
            <a:chExt cx="418704" cy="1374824"/>
          </a:xfrm>
        </p:grpSpPr>
        <p:cxnSp>
          <p:nvCxnSpPr>
            <p:cNvPr id="77" name="Gerader Verbinder 76">
              <a:extLst>
                <a:ext uri="{FF2B5EF4-FFF2-40B4-BE49-F238E27FC236}">
                  <a16:creationId xmlns:a16="http://schemas.microsoft.com/office/drawing/2014/main" id="{598FD896-4BDC-42ED-8F29-592CAC3AEED9}"/>
                </a:ext>
              </a:extLst>
            </p:cNvPr>
            <p:cNvCxnSpPr>
              <a:cxnSpLocks/>
              <a:stCxn id="78" idx="2"/>
            </p:cNvCxnSpPr>
            <p:nvPr/>
          </p:nvCxnSpPr>
          <p:spPr>
            <a:xfrm>
              <a:off x="2374665" y="1588239"/>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457D4986-B46B-489B-AC14-802665B0EDC9}"/>
                </a:ext>
              </a:extLst>
            </p:cNvPr>
            <p:cNvSpPr txBox="1"/>
            <p:nvPr/>
          </p:nvSpPr>
          <p:spPr>
            <a:xfrm>
              <a:off x="2165313" y="1218907"/>
              <a:ext cx="418704" cy="369332"/>
            </a:xfrm>
            <a:prstGeom prst="rect">
              <a:avLst/>
            </a:prstGeom>
            <a:noFill/>
          </p:spPr>
          <p:txBody>
            <a:bodyPr wrap="none" rtlCol="0">
              <a:spAutoFit/>
            </a:bodyPr>
            <a:lstStyle/>
            <a:p>
              <a:r>
                <a:rPr lang="de-DE" dirty="0"/>
                <a:t>48</a:t>
              </a:r>
            </a:p>
          </p:txBody>
        </p:sp>
      </p:grpSp>
      <p:grpSp>
        <p:nvGrpSpPr>
          <p:cNvPr id="79" name="Gruppieren 78">
            <a:extLst>
              <a:ext uri="{FF2B5EF4-FFF2-40B4-BE49-F238E27FC236}">
                <a16:creationId xmlns:a16="http://schemas.microsoft.com/office/drawing/2014/main" id="{12BE74E2-0163-4C73-8728-C848844950A7}"/>
              </a:ext>
            </a:extLst>
          </p:cNvPr>
          <p:cNvGrpSpPr/>
          <p:nvPr/>
        </p:nvGrpSpPr>
        <p:grpSpPr>
          <a:xfrm>
            <a:off x="5837732" y="1870557"/>
            <a:ext cx="418704" cy="1374824"/>
            <a:chOff x="2165313" y="1218907"/>
            <a:chExt cx="418704" cy="1374824"/>
          </a:xfrm>
        </p:grpSpPr>
        <p:cxnSp>
          <p:nvCxnSpPr>
            <p:cNvPr id="80" name="Gerader Verbinder 79">
              <a:extLst>
                <a:ext uri="{FF2B5EF4-FFF2-40B4-BE49-F238E27FC236}">
                  <a16:creationId xmlns:a16="http://schemas.microsoft.com/office/drawing/2014/main" id="{AC30623F-8B8B-491A-A589-6E1CD2A82091}"/>
                </a:ext>
              </a:extLst>
            </p:cNvPr>
            <p:cNvCxnSpPr>
              <a:cxnSpLocks/>
              <a:stCxn id="81" idx="2"/>
            </p:cNvCxnSpPr>
            <p:nvPr/>
          </p:nvCxnSpPr>
          <p:spPr>
            <a:xfrm>
              <a:off x="2374665" y="1588239"/>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81" name="Textfeld 80">
              <a:extLst>
                <a:ext uri="{FF2B5EF4-FFF2-40B4-BE49-F238E27FC236}">
                  <a16:creationId xmlns:a16="http://schemas.microsoft.com/office/drawing/2014/main" id="{84551641-BAC8-4861-8377-66B3E64C07F6}"/>
                </a:ext>
              </a:extLst>
            </p:cNvPr>
            <p:cNvSpPr txBox="1"/>
            <p:nvPr/>
          </p:nvSpPr>
          <p:spPr>
            <a:xfrm>
              <a:off x="2165313" y="1218907"/>
              <a:ext cx="418704" cy="369332"/>
            </a:xfrm>
            <a:prstGeom prst="rect">
              <a:avLst/>
            </a:prstGeom>
            <a:noFill/>
          </p:spPr>
          <p:txBody>
            <a:bodyPr wrap="none" rtlCol="0">
              <a:spAutoFit/>
            </a:bodyPr>
            <a:lstStyle/>
            <a:p>
              <a:r>
                <a:rPr lang="de-DE" dirty="0"/>
                <a:t>49</a:t>
              </a:r>
            </a:p>
          </p:txBody>
        </p:sp>
      </p:grpSp>
      <p:grpSp>
        <p:nvGrpSpPr>
          <p:cNvPr id="82" name="Gruppieren 81">
            <a:extLst>
              <a:ext uri="{FF2B5EF4-FFF2-40B4-BE49-F238E27FC236}">
                <a16:creationId xmlns:a16="http://schemas.microsoft.com/office/drawing/2014/main" id="{CCF0FA28-74D0-4F52-AF56-1B1E77E864F4}"/>
              </a:ext>
            </a:extLst>
          </p:cNvPr>
          <p:cNvGrpSpPr/>
          <p:nvPr/>
        </p:nvGrpSpPr>
        <p:grpSpPr>
          <a:xfrm>
            <a:off x="6438774" y="1870557"/>
            <a:ext cx="418704" cy="1374824"/>
            <a:chOff x="3351131" y="1217375"/>
            <a:chExt cx="418704" cy="1374824"/>
          </a:xfrm>
        </p:grpSpPr>
        <p:cxnSp>
          <p:nvCxnSpPr>
            <p:cNvPr id="83" name="Gerader Verbinder 82">
              <a:extLst>
                <a:ext uri="{FF2B5EF4-FFF2-40B4-BE49-F238E27FC236}">
                  <a16:creationId xmlns:a16="http://schemas.microsoft.com/office/drawing/2014/main" id="{B01D049C-635A-4E2C-8FD5-58E04B5500B9}"/>
                </a:ext>
              </a:extLst>
            </p:cNvPr>
            <p:cNvCxnSpPr>
              <a:cxnSpLocks/>
              <a:stCxn id="84" idx="2"/>
            </p:cNvCxnSpPr>
            <p:nvPr/>
          </p:nvCxnSpPr>
          <p:spPr>
            <a:xfrm>
              <a:off x="3560483"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76EB8DC0-FBA5-47A8-A5BD-5C7803A9DED3}"/>
                </a:ext>
              </a:extLst>
            </p:cNvPr>
            <p:cNvSpPr txBox="1"/>
            <p:nvPr/>
          </p:nvSpPr>
          <p:spPr>
            <a:xfrm>
              <a:off x="3351131" y="1217375"/>
              <a:ext cx="418704" cy="369332"/>
            </a:xfrm>
            <a:prstGeom prst="rect">
              <a:avLst/>
            </a:prstGeom>
            <a:noFill/>
          </p:spPr>
          <p:txBody>
            <a:bodyPr wrap="none" rtlCol="0">
              <a:spAutoFit/>
            </a:bodyPr>
            <a:lstStyle/>
            <a:p>
              <a:r>
                <a:rPr lang="de-DE" dirty="0"/>
                <a:t>50</a:t>
              </a:r>
            </a:p>
          </p:txBody>
        </p:sp>
      </p:grpSp>
      <p:grpSp>
        <p:nvGrpSpPr>
          <p:cNvPr id="85" name="Gruppieren 84">
            <a:extLst>
              <a:ext uri="{FF2B5EF4-FFF2-40B4-BE49-F238E27FC236}">
                <a16:creationId xmlns:a16="http://schemas.microsoft.com/office/drawing/2014/main" id="{C33D55DA-7C4E-47DB-BEDA-A46491CB7156}"/>
              </a:ext>
            </a:extLst>
          </p:cNvPr>
          <p:cNvGrpSpPr/>
          <p:nvPr/>
        </p:nvGrpSpPr>
        <p:grpSpPr>
          <a:xfrm>
            <a:off x="7039816" y="1870557"/>
            <a:ext cx="418704" cy="1374824"/>
            <a:chOff x="3708362" y="1217375"/>
            <a:chExt cx="418704" cy="1374824"/>
          </a:xfrm>
        </p:grpSpPr>
        <p:cxnSp>
          <p:nvCxnSpPr>
            <p:cNvPr id="86" name="Gerader Verbinder 85">
              <a:extLst>
                <a:ext uri="{FF2B5EF4-FFF2-40B4-BE49-F238E27FC236}">
                  <a16:creationId xmlns:a16="http://schemas.microsoft.com/office/drawing/2014/main" id="{56936FE5-962E-4FEC-9972-C12A68A0F00F}"/>
                </a:ext>
              </a:extLst>
            </p:cNvPr>
            <p:cNvCxnSpPr>
              <a:cxnSpLocks/>
              <a:stCxn id="87" idx="2"/>
            </p:cNvCxnSpPr>
            <p:nvPr/>
          </p:nvCxnSpPr>
          <p:spPr>
            <a:xfrm>
              <a:off x="3917714"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DF0FAB8F-CDD9-4CF7-B42C-34E8BE828770}"/>
                </a:ext>
              </a:extLst>
            </p:cNvPr>
            <p:cNvSpPr txBox="1"/>
            <p:nvPr/>
          </p:nvSpPr>
          <p:spPr>
            <a:xfrm>
              <a:off x="3708362" y="1217375"/>
              <a:ext cx="418704" cy="369332"/>
            </a:xfrm>
            <a:prstGeom prst="rect">
              <a:avLst/>
            </a:prstGeom>
            <a:noFill/>
          </p:spPr>
          <p:txBody>
            <a:bodyPr wrap="none" rtlCol="0">
              <a:spAutoFit/>
            </a:bodyPr>
            <a:lstStyle/>
            <a:p>
              <a:r>
                <a:rPr lang="de-DE" dirty="0"/>
                <a:t>51</a:t>
              </a:r>
            </a:p>
          </p:txBody>
        </p:sp>
      </p:grpSp>
      <p:grpSp>
        <p:nvGrpSpPr>
          <p:cNvPr id="88" name="Gruppieren 87">
            <a:extLst>
              <a:ext uri="{FF2B5EF4-FFF2-40B4-BE49-F238E27FC236}">
                <a16:creationId xmlns:a16="http://schemas.microsoft.com/office/drawing/2014/main" id="{96233042-71C6-430F-A07B-2A0FB97B9EA2}"/>
              </a:ext>
            </a:extLst>
          </p:cNvPr>
          <p:cNvGrpSpPr/>
          <p:nvPr/>
        </p:nvGrpSpPr>
        <p:grpSpPr>
          <a:xfrm>
            <a:off x="7640858" y="1870557"/>
            <a:ext cx="418704" cy="1374824"/>
            <a:chOff x="4003347" y="1217375"/>
            <a:chExt cx="418704" cy="1374824"/>
          </a:xfrm>
        </p:grpSpPr>
        <p:cxnSp>
          <p:nvCxnSpPr>
            <p:cNvPr id="89" name="Gerader Verbinder 88">
              <a:extLst>
                <a:ext uri="{FF2B5EF4-FFF2-40B4-BE49-F238E27FC236}">
                  <a16:creationId xmlns:a16="http://schemas.microsoft.com/office/drawing/2014/main" id="{E8C91523-2725-4CCA-975F-6F6A4035C0A6}"/>
                </a:ext>
              </a:extLst>
            </p:cNvPr>
            <p:cNvCxnSpPr>
              <a:cxnSpLocks/>
              <a:stCxn id="90"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F906D904-1B84-4E6A-B971-CAA677AA8697}"/>
                </a:ext>
              </a:extLst>
            </p:cNvPr>
            <p:cNvSpPr txBox="1"/>
            <p:nvPr/>
          </p:nvSpPr>
          <p:spPr>
            <a:xfrm>
              <a:off x="4003347" y="1217375"/>
              <a:ext cx="418704" cy="369332"/>
            </a:xfrm>
            <a:prstGeom prst="rect">
              <a:avLst/>
            </a:prstGeom>
            <a:noFill/>
          </p:spPr>
          <p:txBody>
            <a:bodyPr wrap="none" rtlCol="0">
              <a:spAutoFit/>
            </a:bodyPr>
            <a:lstStyle/>
            <a:p>
              <a:r>
                <a:rPr lang="de-DE" dirty="0"/>
                <a:t>52</a:t>
              </a:r>
            </a:p>
          </p:txBody>
        </p:sp>
      </p:grpSp>
      <p:grpSp>
        <p:nvGrpSpPr>
          <p:cNvPr id="19" name="Gruppieren 18">
            <a:extLst>
              <a:ext uri="{FF2B5EF4-FFF2-40B4-BE49-F238E27FC236}">
                <a16:creationId xmlns:a16="http://schemas.microsoft.com/office/drawing/2014/main" id="{33EEE667-248F-4F86-9844-9ADB698ED0A1}"/>
              </a:ext>
            </a:extLst>
          </p:cNvPr>
          <p:cNvGrpSpPr/>
          <p:nvPr/>
        </p:nvGrpSpPr>
        <p:grpSpPr>
          <a:xfrm>
            <a:off x="1029396" y="1872028"/>
            <a:ext cx="418704" cy="1370798"/>
            <a:chOff x="2165313" y="1280451"/>
            <a:chExt cx="418704" cy="1374824"/>
          </a:xfrm>
        </p:grpSpPr>
        <p:cxnSp>
          <p:nvCxnSpPr>
            <p:cNvPr id="45" name="Gerader Verbinder 44">
              <a:extLst>
                <a:ext uri="{FF2B5EF4-FFF2-40B4-BE49-F238E27FC236}">
                  <a16:creationId xmlns:a16="http://schemas.microsoft.com/office/drawing/2014/main" id="{5F844EF3-F1EE-4565-928C-A1928C69631C}"/>
                </a:ext>
              </a:extLst>
            </p:cNvPr>
            <p:cNvCxnSpPr>
              <a:cxnSpLocks/>
              <a:stCxn id="3" idx="2"/>
            </p:cNvCxnSpPr>
            <p:nvPr/>
          </p:nvCxnSpPr>
          <p:spPr>
            <a:xfrm>
              <a:off x="2374665" y="1649783"/>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F5B8B582-E089-4A84-96A6-59332EB25E02}"/>
                </a:ext>
              </a:extLst>
            </p:cNvPr>
            <p:cNvSpPr txBox="1"/>
            <p:nvPr/>
          </p:nvSpPr>
          <p:spPr>
            <a:xfrm>
              <a:off x="2165313" y="1280451"/>
              <a:ext cx="418704" cy="369332"/>
            </a:xfrm>
            <a:prstGeom prst="rect">
              <a:avLst/>
            </a:prstGeom>
            <a:noFill/>
          </p:spPr>
          <p:txBody>
            <a:bodyPr wrap="none" rtlCol="0">
              <a:spAutoFit/>
            </a:bodyPr>
            <a:lstStyle/>
            <a:p>
              <a:r>
                <a:rPr lang="de-DE" dirty="0"/>
                <a:t>41</a:t>
              </a:r>
            </a:p>
          </p:txBody>
        </p:sp>
      </p:grpSp>
      <p:grpSp>
        <p:nvGrpSpPr>
          <p:cNvPr id="50" name="Gruppieren 49">
            <a:extLst>
              <a:ext uri="{FF2B5EF4-FFF2-40B4-BE49-F238E27FC236}">
                <a16:creationId xmlns:a16="http://schemas.microsoft.com/office/drawing/2014/main" id="{2070D34B-05D6-4BE7-BC4D-56A29F1FC34E}"/>
              </a:ext>
            </a:extLst>
          </p:cNvPr>
          <p:cNvGrpSpPr/>
          <p:nvPr/>
        </p:nvGrpSpPr>
        <p:grpSpPr>
          <a:xfrm>
            <a:off x="1630438" y="1868004"/>
            <a:ext cx="418704" cy="1374824"/>
            <a:chOff x="2165313" y="1218907"/>
            <a:chExt cx="418704" cy="1374824"/>
          </a:xfrm>
        </p:grpSpPr>
        <p:cxnSp>
          <p:nvCxnSpPr>
            <p:cNvPr id="52" name="Gerader Verbinder 51">
              <a:extLst>
                <a:ext uri="{FF2B5EF4-FFF2-40B4-BE49-F238E27FC236}">
                  <a16:creationId xmlns:a16="http://schemas.microsoft.com/office/drawing/2014/main" id="{843CF5FE-C9BA-4444-ACBF-7069D716E6D0}"/>
                </a:ext>
              </a:extLst>
            </p:cNvPr>
            <p:cNvCxnSpPr>
              <a:cxnSpLocks/>
              <a:stCxn id="53" idx="2"/>
            </p:cNvCxnSpPr>
            <p:nvPr/>
          </p:nvCxnSpPr>
          <p:spPr>
            <a:xfrm>
              <a:off x="2374665" y="1588239"/>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CD9F7205-5EB5-47E4-A6BC-ACD079FDC0F4}"/>
                </a:ext>
              </a:extLst>
            </p:cNvPr>
            <p:cNvSpPr txBox="1"/>
            <p:nvPr/>
          </p:nvSpPr>
          <p:spPr>
            <a:xfrm>
              <a:off x="2165313" y="1218907"/>
              <a:ext cx="418704" cy="369332"/>
            </a:xfrm>
            <a:prstGeom prst="rect">
              <a:avLst/>
            </a:prstGeom>
            <a:noFill/>
          </p:spPr>
          <p:txBody>
            <a:bodyPr wrap="none" rtlCol="0">
              <a:spAutoFit/>
            </a:bodyPr>
            <a:lstStyle/>
            <a:p>
              <a:r>
                <a:rPr lang="de-DE" dirty="0"/>
                <a:t>42</a:t>
              </a:r>
            </a:p>
          </p:txBody>
        </p:sp>
      </p:grpSp>
      <p:grpSp>
        <p:nvGrpSpPr>
          <p:cNvPr id="60" name="Gruppieren 59">
            <a:extLst>
              <a:ext uri="{FF2B5EF4-FFF2-40B4-BE49-F238E27FC236}">
                <a16:creationId xmlns:a16="http://schemas.microsoft.com/office/drawing/2014/main" id="{86E60609-B863-4E40-8117-EE50FD2393F5}"/>
              </a:ext>
            </a:extLst>
          </p:cNvPr>
          <p:cNvGrpSpPr/>
          <p:nvPr/>
        </p:nvGrpSpPr>
        <p:grpSpPr>
          <a:xfrm>
            <a:off x="2231480" y="1868004"/>
            <a:ext cx="418704" cy="1374824"/>
            <a:chOff x="2165313" y="1218907"/>
            <a:chExt cx="418704" cy="1374824"/>
          </a:xfrm>
        </p:grpSpPr>
        <p:cxnSp>
          <p:nvCxnSpPr>
            <p:cNvPr id="64" name="Gerader Verbinder 63">
              <a:extLst>
                <a:ext uri="{FF2B5EF4-FFF2-40B4-BE49-F238E27FC236}">
                  <a16:creationId xmlns:a16="http://schemas.microsoft.com/office/drawing/2014/main" id="{DB671B01-4329-4BCB-979D-D3242A459A8E}"/>
                </a:ext>
              </a:extLst>
            </p:cNvPr>
            <p:cNvCxnSpPr>
              <a:cxnSpLocks/>
              <a:stCxn id="65" idx="2"/>
            </p:cNvCxnSpPr>
            <p:nvPr/>
          </p:nvCxnSpPr>
          <p:spPr>
            <a:xfrm>
              <a:off x="2374665" y="1588239"/>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F3C3D3F-CBB7-48F8-AA6F-3BF4AF4B0F1C}"/>
                </a:ext>
              </a:extLst>
            </p:cNvPr>
            <p:cNvSpPr txBox="1"/>
            <p:nvPr/>
          </p:nvSpPr>
          <p:spPr>
            <a:xfrm>
              <a:off x="2165313" y="1218907"/>
              <a:ext cx="418704" cy="369332"/>
            </a:xfrm>
            <a:prstGeom prst="rect">
              <a:avLst/>
            </a:prstGeom>
            <a:noFill/>
          </p:spPr>
          <p:txBody>
            <a:bodyPr wrap="none" rtlCol="0">
              <a:spAutoFit/>
            </a:bodyPr>
            <a:lstStyle/>
            <a:p>
              <a:r>
                <a:rPr lang="de-DE" dirty="0"/>
                <a:t>43</a:t>
              </a:r>
            </a:p>
          </p:txBody>
        </p:sp>
      </p:grpSp>
      <p:grpSp>
        <p:nvGrpSpPr>
          <p:cNvPr id="21" name="Gruppieren 20">
            <a:extLst>
              <a:ext uri="{FF2B5EF4-FFF2-40B4-BE49-F238E27FC236}">
                <a16:creationId xmlns:a16="http://schemas.microsoft.com/office/drawing/2014/main" id="{5F37675C-C850-4179-AB78-8BAF433A28EF}"/>
              </a:ext>
            </a:extLst>
          </p:cNvPr>
          <p:cNvGrpSpPr/>
          <p:nvPr/>
        </p:nvGrpSpPr>
        <p:grpSpPr>
          <a:xfrm>
            <a:off x="2832522" y="1868004"/>
            <a:ext cx="418704" cy="1374824"/>
            <a:chOff x="3351131" y="1217375"/>
            <a:chExt cx="418704" cy="1374824"/>
          </a:xfrm>
        </p:grpSpPr>
        <p:cxnSp>
          <p:nvCxnSpPr>
            <p:cNvPr id="67" name="Gerader Verbinder 66">
              <a:extLst>
                <a:ext uri="{FF2B5EF4-FFF2-40B4-BE49-F238E27FC236}">
                  <a16:creationId xmlns:a16="http://schemas.microsoft.com/office/drawing/2014/main" id="{02BD3896-22C7-4B6F-895C-1FF2FF78EA71}"/>
                </a:ext>
              </a:extLst>
            </p:cNvPr>
            <p:cNvCxnSpPr>
              <a:cxnSpLocks/>
              <a:stCxn id="68" idx="2"/>
            </p:cNvCxnSpPr>
            <p:nvPr/>
          </p:nvCxnSpPr>
          <p:spPr>
            <a:xfrm>
              <a:off x="3560483"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FE170503-9457-43B7-B443-7B871135D916}"/>
                </a:ext>
              </a:extLst>
            </p:cNvPr>
            <p:cNvSpPr txBox="1"/>
            <p:nvPr/>
          </p:nvSpPr>
          <p:spPr>
            <a:xfrm>
              <a:off x="3351131" y="1217375"/>
              <a:ext cx="418704" cy="369332"/>
            </a:xfrm>
            <a:prstGeom prst="rect">
              <a:avLst/>
            </a:prstGeom>
            <a:noFill/>
          </p:spPr>
          <p:txBody>
            <a:bodyPr wrap="none" rtlCol="0">
              <a:spAutoFit/>
            </a:bodyPr>
            <a:lstStyle/>
            <a:p>
              <a:r>
                <a:rPr lang="de-DE" dirty="0"/>
                <a:t>44</a:t>
              </a:r>
            </a:p>
          </p:txBody>
        </p:sp>
      </p:grpSp>
      <p:grpSp>
        <p:nvGrpSpPr>
          <p:cNvPr id="23" name="Gruppieren 22">
            <a:extLst>
              <a:ext uri="{FF2B5EF4-FFF2-40B4-BE49-F238E27FC236}">
                <a16:creationId xmlns:a16="http://schemas.microsoft.com/office/drawing/2014/main" id="{F98F6E3A-E0CF-4ED8-81A0-B4B19804F1D8}"/>
              </a:ext>
            </a:extLst>
          </p:cNvPr>
          <p:cNvGrpSpPr/>
          <p:nvPr/>
        </p:nvGrpSpPr>
        <p:grpSpPr>
          <a:xfrm>
            <a:off x="3433564" y="1868004"/>
            <a:ext cx="418704" cy="1374824"/>
            <a:chOff x="3708362" y="1217375"/>
            <a:chExt cx="418704" cy="1374824"/>
          </a:xfrm>
        </p:grpSpPr>
        <p:cxnSp>
          <p:nvCxnSpPr>
            <p:cNvPr id="69" name="Gerader Verbinder 68">
              <a:extLst>
                <a:ext uri="{FF2B5EF4-FFF2-40B4-BE49-F238E27FC236}">
                  <a16:creationId xmlns:a16="http://schemas.microsoft.com/office/drawing/2014/main" id="{7B06E372-D62E-42EB-BBAB-584200C0F823}"/>
                </a:ext>
              </a:extLst>
            </p:cNvPr>
            <p:cNvCxnSpPr>
              <a:cxnSpLocks/>
              <a:stCxn id="70" idx="2"/>
            </p:cNvCxnSpPr>
            <p:nvPr/>
          </p:nvCxnSpPr>
          <p:spPr>
            <a:xfrm>
              <a:off x="3917714"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7FA136A-4704-4D85-94BD-72A0460F201C}"/>
                </a:ext>
              </a:extLst>
            </p:cNvPr>
            <p:cNvSpPr txBox="1"/>
            <p:nvPr/>
          </p:nvSpPr>
          <p:spPr>
            <a:xfrm>
              <a:off x="3708362" y="1217375"/>
              <a:ext cx="418704" cy="369332"/>
            </a:xfrm>
            <a:prstGeom prst="rect">
              <a:avLst/>
            </a:prstGeom>
            <a:noFill/>
          </p:spPr>
          <p:txBody>
            <a:bodyPr wrap="none" rtlCol="0">
              <a:spAutoFit/>
            </a:bodyPr>
            <a:lstStyle/>
            <a:p>
              <a:r>
                <a:rPr lang="de-DE" dirty="0"/>
                <a:t>45</a:t>
              </a:r>
            </a:p>
          </p:txBody>
        </p:sp>
      </p:grpSp>
      <p:sp>
        <p:nvSpPr>
          <p:cNvPr id="2" name="Titel 1">
            <a:extLst>
              <a:ext uri="{FF2B5EF4-FFF2-40B4-BE49-F238E27FC236}">
                <a16:creationId xmlns:a16="http://schemas.microsoft.com/office/drawing/2014/main" id="{BDDA5869-38DD-4F70-B28E-A64D5CF85C59}"/>
              </a:ext>
            </a:extLst>
          </p:cNvPr>
          <p:cNvSpPr>
            <a:spLocks noGrp="1"/>
          </p:cNvSpPr>
          <p:nvPr>
            <p:ph type="title"/>
          </p:nvPr>
        </p:nvSpPr>
        <p:spPr/>
        <p:txBody>
          <a:bodyPr>
            <a:normAutofit fontScale="90000"/>
          </a:bodyPr>
          <a:lstStyle/>
          <a:p>
            <a:r>
              <a:rPr lang="de-DE" dirty="0"/>
              <a:t>Projektverlauf – Milestones</a:t>
            </a:r>
          </a:p>
        </p:txBody>
      </p:sp>
      <p:cxnSp>
        <p:nvCxnSpPr>
          <p:cNvPr id="5" name="Gerade Verbindung mit Pfeil 4">
            <a:extLst>
              <a:ext uri="{FF2B5EF4-FFF2-40B4-BE49-F238E27FC236}">
                <a16:creationId xmlns:a16="http://schemas.microsoft.com/office/drawing/2014/main" id="{CA6FF5C9-776F-48A4-8CE6-3178DE8633D6}"/>
              </a:ext>
            </a:extLst>
          </p:cNvPr>
          <p:cNvCxnSpPr/>
          <p:nvPr/>
        </p:nvCxnSpPr>
        <p:spPr>
          <a:xfrm>
            <a:off x="474785" y="3015760"/>
            <a:ext cx="11060723" cy="0"/>
          </a:xfrm>
          <a:prstGeom prst="straightConnector1">
            <a:avLst/>
          </a:prstGeom>
          <a:ln w="76200">
            <a:solidFill>
              <a:srgbClr val="DCAB5E"/>
            </a:solidFill>
            <a:tailEnd type="triangle"/>
          </a:ln>
        </p:spPr>
        <p:style>
          <a:lnRef idx="3">
            <a:schemeClr val="accent2"/>
          </a:lnRef>
          <a:fillRef idx="0">
            <a:schemeClr val="accent2"/>
          </a:fillRef>
          <a:effectRef idx="2">
            <a:schemeClr val="accent2"/>
          </a:effectRef>
          <a:fontRef idx="minor">
            <a:schemeClr val="tx1"/>
          </a:fontRef>
        </p:style>
      </p:cxnSp>
      <p:cxnSp>
        <p:nvCxnSpPr>
          <p:cNvPr id="7" name="Gerader Verbinder 6">
            <a:extLst>
              <a:ext uri="{FF2B5EF4-FFF2-40B4-BE49-F238E27FC236}">
                <a16:creationId xmlns:a16="http://schemas.microsoft.com/office/drawing/2014/main" id="{B4D1E5A6-198A-4E52-9C9F-B9D068C6A268}"/>
              </a:ext>
            </a:extLst>
          </p:cNvPr>
          <p:cNvCxnSpPr/>
          <p:nvPr/>
        </p:nvCxnSpPr>
        <p:spPr>
          <a:xfrm>
            <a:off x="4345238" y="2558560"/>
            <a:ext cx="0" cy="1134207"/>
          </a:xfrm>
          <a:prstGeom prst="line">
            <a:avLst/>
          </a:prstGeom>
          <a:ln w="38100">
            <a:solidFill>
              <a:srgbClr val="97341F"/>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89055828-9DA1-48A6-96C9-CE107769CF4B}"/>
              </a:ext>
            </a:extLst>
          </p:cNvPr>
          <p:cNvSpPr/>
          <p:nvPr/>
        </p:nvSpPr>
        <p:spPr>
          <a:xfrm>
            <a:off x="3716588" y="3690204"/>
            <a:ext cx="1257300" cy="536329"/>
          </a:xfrm>
          <a:prstGeom prst="rect">
            <a:avLst/>
          </a:prstGeom>
          <a:solidFill>
            <a:srgbClr val="973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Review 1</a:t>
            </a:r>
          </a:p>
          <a:p>
            <a:pPr algn="ctr"/>
            <a:r>
              <a:rPr lang="de-DE" sz="1000" dirty="0"/>
              <a:t>Präsentation, Demo</a:t>
            </a:r>
          </a:p>
        </p:txBody>
      </p:sp>
      <p:sp>
        <p:nvSpPr>
          <p:cNvPr id="11" name="Textfeld 10">
            <a:extLst>
              <a:ext uri="{FF2B5EF4-FFF2-40B4-BE49-F238E27FC236}">
                <a16:creationId xmlns:a16="http://schemas.microsoft.com/office/drawing/2014/main" id="{D6B97D81-0062-450B-833D-0DEE8509F98D}"/>
              </a:ext>
            </a:extLst>
          </p:cNvPr>
          <p:cNvSpPr txBox="1"/>
          <p:nvPr/>
        </p:nvSpPr>
        <p:spPr>
          <a:xfrm>
            <a:off x="3844139" y="2238868"/>
            <a:ext cx="1002197" cy="369332"/>
          </a:xfrm>
          <a:prstGeom prst="rect">
            <a:avLst/>
          </a:prstGeom>
          <a:noFill/>
        </p:spPr>
        <p:txBody>
          <a:bodyPr wrap="none" rtlCol="0">
            <a:spAutoFit/>
          </a:bodyPr>
          <a:lstStyle/>
          <a:p>
            <a:r>
              <a:rPr lang="de-DE" dirty="0"/>
              <a:t>10.11.20</a:t>
            </a:r>
          </a:p>
        </p:txBody>
      </p:sp>
      <p:cxnSp>
        <p:nvCxnSpPr>
          <p:cNvPr id="9" name="Gerader Verbinder 8">
            <a:extLst>
              <a:ext uri="{FF2B5EF4-FFF2-40B4-BE49-F238E27FC236}">
                <a16:creationId xmlns:a16="http://schemas.microsoft.com/office/drawing/2014/main" id="{A4907E74-DA2C-47A3-9249-141F068FBEE9}"/>
              </a:ext>
            </a:extLst>
          </p:cNvPr>
          <p:cNvCxnSpPr/>
          <p:nvPr/>
        </p:nvCxnSpPr>
        <p:spPr>
          <a:xfrm>
            <a:off x="7341711" y="2555416"/>
            <a:ext cx="0" cy="1134207"/>
          </a:xfrm>
          <a:prstGeom prst="line">
            <a:avLst/>
          </a:prstGeom>
          <a:ln w="38100">
            <a:solidFill>
              <a:srgbClr val="97341F"/>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7D3B98B4-1E63-4846-B2CD-6EFF38221DB9}"/>
              </a:ext>
            </a:extLst>
          </p:cNvPr>
          <p:cNvSpPr txBox="1"/>
          <p:nvPr/>
        </p:nvSpPr>
        <p:spPr>
          <a:xfrm>
            <a:off x="6840612" y="2186084"/>
            <a:ext cx="1002197" cy="369332"/>
          </a:xfrm>
          <a:prstGeom prst="rect">
            <a:avLst/>
          </a:prstGeom>
          <a:noFill/>
        </p:spPr>
        <p:txBody>
          <a:bodyPr wrap="none" rtlCol="0">
            <a:spAutoFit/>
          </a:bodyPr>
          <a:lstStyle/>
          <a:p>
            <a:r>
              <a:rPr lang="de-DE" dirty="0"/>
              <a:t>15.12.20</a:t>
            </a:r>
          </a:p>
        </p:txBody>
      </p:sp>
      <p:cxnSp>
        <p:nvCxnSpPr>
          <p:cNvPr id="16" name="Gerader Verbinder 15">
            <a:extLst>
              <a:ext uri="{FF2B5EF4-FFF2-40B4-BE49-F238E27FC236}">
                <a16:creationId xmlns:a16="http://schemas.microsoft.com/office/drawing/2014/main" id="{0BE0F547-92F8-4526-8F03-D3479AEDC199}"/>
              </a:ext>
            </a:extLst>
          </p:cNvPr>
          <p:cNvCxnSpPr>
            <a:cxnSpLocks/>
            <a:stCxn id="18" idx="2"/>
            <a:endCxn id="17" idx="0"/>
          </p:cNvCxnSpPr>
          <p:nvPr/>
        </p:nvCxnSpPr>
        <p:spPr>
          <a:xfrm>
            <a:off x="7933577" y="2792805"/>
            <a:ext cx="0" cy="2112759"/>
          </a:xfrm>
          <a:prstGeom prst="line">
            <a:avLst/>
          </a:prstGeom>
          <a:ln w="38100">
            <a:solidFill>
              <a:srgbClr val="4BAFC9"/>
            </a:solidFill>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6FA7476C-FCB7-42C6-AAFB-62D4CFC19CEB}"/>
              </a:ext>
            </a:extLst>
          </p:cNvPr>
          <p:cNvSpPr/>
          <p:nvPr/>
        </p:nvSpPr>
        <p:spPr>
          <a:xfrm>
            <a:off x="7304927" y="4905564"/>
            <a:ext cx="1257300" cy="734885"/>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Usability Testessen</a:t>
            </a:r>
          </a:p>
          <a:p>
            <a:pPr algn="ctr"/>
            <a:r>
              <a:rPr lang="de-DE" sz="1000" dirty="0"/>
              <a:t>Messestand online</a:t>
            </a:r>
          </a:p>
        </p:txBody>
      </p:sp>
      <p:sp>
        <p:nvSpPr>
          <p:cNvPr id="22" name="Rechteck 21">
            <a:extLst>
              <a:ext uri="{FF2B5EF4-FFF2-40B4-BE49-F238E27FC236}">
                <a16:creationId xmlns:a16="http://schemas.microsoft.com/office/drawing/2014/main" id="{413E0890-7A5F-431E-A0DE-A24B1EDCD0BE}"/>
              </a:ext>
            </a:extLst>
          </p:cNvPr>
          <p:cNvSpPr/>
          <p:nvPr/>
        </p:nvSpPr>
        <p:spPr>
          <a:xfrm>
            <a:off x="9665535" y="4905525"/>
            <a:ext cx="1257300" cy="886254"/>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Übergabe Kunde</a:t>
            </a:r>
          </a:p>
          <a:p>
            <a:pPr algn="ctr"/>
            <a:r>
              <a:rPr lang="de-DE" sz="1000" dirty="0" err="1"/>
              <a:t>Codebase</a:t>
            </a:r>
            <a:r>
              <a:rPr lang="de-DE" sz="1000" dirty="0"/>
              <a:t>, Dokumentation</a:t>
            </a:r>
          </a:p>
        </p:txBody>
      </p:sp>
      <p:cxnSp>
        <p:nvCxnSpPr>
          <p:cNvPr id="28" name="Gerader Verbinder 27">
            <a:extLst>
              <a:ext uri="{FF2B5EF4-FFF2-40B4-BE49-F238E27FC236}">
                <a16:creationId xmlns:a16="http://schemas.microsoft.com/office/drawing/2014/main" id="{412C536F-8F80-4A98-854F-1081997FE8DD}"/>
              </a:ext>
            </a:extLst>
          </p:cNvPr>
          <p:cNvCxnSpPr/>
          <p:nvPr/>
        </p:nvCxnSpPr>
        <p:spPr>
          <a:xfrm>
            <a:off x="1524609" y="2558560"/>
            <a:ext cx="0" cy="1134207"/>
          </a:xfrm>
          <a:prstGeom prst="line">
            <a:avLst/>
          </a:prstGeom>
          <a:ln w="38100">
            <a:solidFill>
              <a:srgbClr val="4BAFC9"/>
            </a:solidFill>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34C56777-0C38-4121-9549-5910BF21A3E9}"/>
              </a:ext>
            </a:extLst>
          </p:cNvPr>
          <p:cNvSpPr/>
          <p:nvPr/>
        </p:nvSpPr>
        <p:spPr>
          <a:xfrm>
            <a:off x="895959" y="3690204"/>
            <a:ext cx="1257300" cy="1084015"/>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Kennen-lernen</a:t>
            </a:r>
          </a:p>
          <a:p>
            <a:pPr algn="ctr"/>
            <a:r>
              <a:rPr lang="de-DE" sz="1000" dirty="0"/>
              <a:t>Vorstellungen, IST-Stand, erste Vorgehensweise</a:t>
            </a:r>
          </a:p>
        </p:txBody>
      </p:sp>
      <p:sp>
        <p:nvSpPr>
          <p:cNvPr id="30" name="Textfeld 29">
            <a:extLst>
              <a:ext uri="{FF2B5EF4-FFF2-40B4-BE49-F238E27FC236}">
                <a16:creationId xmlns:a16="http://schemas.microsoft.com/office/drawing/2014/main" id="{BFFD4095-3F45-42CC-8B77-D908162B6A6E}"/>
              </a:ext>
            </a:extLst>
          </p:cNvPr>
          <p:cNvSpPr txBox="1"/>
          <p:nvPr/>
        </p:nvSpPr>
        <p:spPr>
          <a:xfrm>
            <a:off x="1023510" y="2238868"/>
            <a:ext cx="1002197" cy="369332"/>
          </a:xfrm>
          <a:prstGeom prst="rect">
            <a:avLst/>
          </a:prstGeom>
          <a:noFill/>
        </p:spPr>
        <p:txBody>
          <a:bodyPr wrap="none" rtlCol="0">
            <a:spAutoFit/>
          </a:bodyPr>
          <a:lstStyle/>
          <a:p>
            <a:r>
              <a:rPr lang="de-DE" dirty="0"/>
              <a:t>08.10.20</a:t>
            </a:r>
          </a:p>
        </p:txBody>
      </p:sp>
      <p:sp>
        <p:nvSpPr>
          <p:cNvPr id="31" name="Geschweifte Klammer links 30">
            <a:extLst>
              <a:ext uri="{FF2B5EF4-FFF2-40B4-BE49-F238E27FC236}">
                <a16:creationId xmlns:a16="http://schemas.microsoft.com/office/drawing/2014/main" id="{083AEF71-CA14-47A8-9BCF-64C86BF0E223}"/>
              </a:ext>
            </a:extLst>
          </p:cNvPr>
          <p:cNvSpPr/>
          <p:nvPr/>
        </p:nvSpPr>
        <p:spPr>
          <a:xfrm rot="16200000">
            <a:off x="10235723" y="3914773"/>
            <a:ext cx="87923" cy="1638298"/>
          </a:xfrm>
          <a:prstGeom prst="leftBrace">
            <a:avLst/>
          </a:prstGeom>
          <a:ln w="38100">
            <a:solidFill>
              <a:srgbClr val="4BAFC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33" name="Gerader Verbinder 32">
            <a:extLst>
              <a:ext uri="{FF2B5EF4-FFF2-40B4-BE49-F238E27FC236}">
                <a16:creationId xmlns:a16="http://schemas.microsoft.com/office/drawing/2014/main" id="{116A65EE-D9E4-4186-A9F9-8405810249D4}"/>
              </a:ext>
            </a:extLst>
          </p:cNvPr>
          <p:cNvCxnSpPr>
            <a:cxnSpLocks/>
            <a:stCxn id="31" idx="0"/>
          </p:cNvCxnSpPr>
          <p:nvPr/>
        </p:nvCxnSpPr>
        <p:spPr>
          <a:xfrm flipV="1">
            <a:off x="9460536" y="2555417"/>
            <a:ext cx="0" cy="2134544"/>
          </a:xfrm>
          <a:prstGeom prst="line">
            <a:avLst/>
          </a:prstGeom>
          <a:ln w="38100" cap="flat" cmpd="sng" algn="ctr">
            <a:solidFill>
              <a:srgbClr val="4BAFC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Gerader Verbinder 33">
            <a:extLst>
              <a:ext uri="{FF2B5EF4-FFF2-40B4-BE49-F238E27FC236}">
                <a16:creationId xmlns:a16="http://schemas.microsoft.com/office/drawing/2014/main" id="{B04888C5-4A33-4D72-A1E2-C7F67C4F32BF}"/>
              </a:ext>
            </a:extLst>
          </p:cNvPr>
          <p:cNvCxnSpPr>
            <a:cxnSpLocks/>
            <a:stCxn id="31" idx="2"/>
          </p:cNvCxnSpPr>
          <p:nvPr/>
        </p:nvCxnSpPr>
        <p:spPr>
          <a:xfrm flipH="1" flipV="1">
            <a:off x="11098832" y="2608201"/>
            <a:ext cx="2" cy="2081760"/>
          </a:xfrm>
          <a:prstGeom prst="line">
            <a:avLst/>
          </a:prstGeom>
          <a:ln w="38100" cap="flat" cmpd="sng" algn="ctr">
            <a:solidFill>
              <a:srgbClr val="4BAFC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Rechteck 38">
            <a:extLst>
              <a:ext uri="{FF2B5EF4-FFF2-40B4-BE49-F238E27FC236}">
                <a16:creationId xmlns:a16="http://schemas.microsoft.com/office/drawing/2014/main" id="{A38046EA-52E3-44FC-B5BE-37F8CF0F9348}"/>
              </a:ext>
            </a:extLst>
          </p:cNvPr>
          <p:cNvSpPr/>
          <p:nvPr/>
        </p:nvSpPr>
        <p:spPr>
          <a:xfrm>
            <a:off x="8232716" y="2516315"/>
            <a:ext cx="209398" cy="1134207"/>
          </a:xfrm>
          <a:prstGeom prst="rect">
            <a:avLst/>
          </a:prstGeom>
          <a:solidFill>
            <a:srgbClr val="F9ECD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r"/>
            <a:r>
              <a:rPr lang="de-DE" sz="1000" dirty="0">
                <a:solidFill>
                  <a:schemeClr val="tx1"/>
                </a:solidFill>
              </a:rPr>
              <a:t>Weihnachten -3</a:t>
            </a:r>
          </a:p>
        </p:txBody>
      </p:sp>
      <p:sp>
        <p:nvSpPr>
          <p:cNvPr id="40" name="Rechteck 39">
            <a:extLst>
              <a:ext uri="{FF2B5EF4-FFF2-40B4-BE49-F238E27FC236}">
                <a16:creationId xmlns:a16="http://schemas.microsoft.com/office/drawing/2014/main" id="{401DAA47-3F35-409C-A3F4-1F6B28E83487}"/>
              </a:ext>
            </a:extLst>
          </p:cNvPr>
          <p:cNvSpPr/>
          <p:nvPr/>
        </p:nvSpPr>
        <p:spPr>
          <a:xfrm>
            <a:off x="8763416" y="2516315"/>
            <a:ext cx="209380" cy="1134207"/>
          </a:xfrm>
          <a:prstGeom prst="rect">
            <a:avLst/>
          </a:prstGeom>
          <a:solidFill>
            <a:srgbClr val="F9ECD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r"/>
            <a:r>
              <a:rPr lang="de-DE" sz="1000" dirty="0">
                <a:solidFill>
                  <a:schemeClr val="tx1"/>
                </a:solidFill>
              </a:rPr>
              <a:t>Neujahr -1</a:t>
            </a:r>
          </a:p>
        </p:txBody>
      </p:sp>
      <p:sp>
        <p:nvSpPr>
          <p:cNvPr id="41" name="Rechteck 40">
            <a:extLst>
              <a:ext uri="{FF2B5EF4-FFF2-40B4-BE49-F238E27FC236}">
                <a16:creationId xmlns:a16="http://schemas.microsoft.com/office/drawing/2014/main" id="{19216EEC-C9BC-4A2A-A0BF-D6FE0F7C4FD3}"/>
              </a:ext>
            </a:extLst>
          </p:cNvPr>
          <p:cNvSpPr/>
          <p:nvPr/>
        </p:nvSpPr>
        <p:spPr>
          <a:xfrm>
            <a:off x="9279120" y="2516316"/>
            <a:ext cx="213546" cy="1134207"/>
          </a:xfrm>
          <a:prstGeom prst="rect">
            <a:avLst/>
          </a:prstGeom>
          <a:solidFill>
            <a:srgbClr val="F9ECD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r"/>
            <a:r>
              <a:rPr lang="de-DE" sz="1000" dirty="0">
                <a:solidFill>
                  <a:schemeClr val="tx1"/>
                </a:solidFill>
              </a:rPr>
              <a:t>Heilige 3 Könige -1</a:t>
            </a:r>
          </a:p>
        </p:txBody>
      </p:sp>
      <p:sp>
        <p:nvSpPr>
          <p:cNvPr id="42" name="Datumsplatzhalter 41">
            <a:extLst>
              <a:ext uri="{FF2B5EF4-FFF2-40B4-BE49-F238E27FC236}">
                <a16:creationId xmlns:a16="http://schemas.microsoft.com/office/drawing/2014/main" id="{0252005F-0308-4475-A7C0-D23EA8256AA9}"/>
              </a:ext>
            </a:extLst>
          </p:cNvPr>
          <p:cNvSpPr>
            <a:spLocks noGrp="1"/>
          </p:cNvSpPr>
          <p:nvPr>
            <p:ph type="dt" sz="half" idx="10"/>
          </p:nvPr>
        </p:nvSpPr>
        <p:spPr/>
        <p:txBody>
          <a:bodyPr/>
          <a:lstStyle/>
          <a:p>
            <a:fld id="{BDFA855A-A76E-42E5-9E88-89E4EF5B9894}" type="datetime1">
              <a:rPr lang="de-DE" smtClean="0"/>
              <a:t>10.11.2020</a:t>
            </a:fld>
            <a:endParaRPr lang="de-DE" dirty="0"/>
          </a:p>
        </p:txBody>
      </p:sp>
      <p:sp>
        <p:nvSpPr>
          <p:cNvPr id="43" name="Fußzeilenplatzhalter 42">
            <a:extLst>
              <a:ext uri="{FF2B5EF4-FFF2-40B4-BE49-F238E27FC236}">
                <a16:creationId xmlns:a16="http://schemas.microsoft.com/office/drawing/2014/main" id="{8C2FA83E-C273-4402-A2B5-610BA5A45FB9}"/>
              </a:ext>
            </a:extLst>
          </p:cNvPr>
          <p:cNvSpPr>
            <a:spLocks noGrp="1"/>
          </p:cNvSpPr>
          <p:nvPr>
            <p:ph type="ftr" sz="quarter" idx="11"/>
          </p:nvPr>
        </p:nvSpPr>
        <p:spPr/>
        <p:txBody>
          <a:bodyPr/>
          <a:lstStyle/>
          <a:p>
            <a:r>
              <a:rPr lang="de-DE"/>
              <a:t>Sandbox</a:t>
            </a:r>
          </a:p>
        </p:txBody>
      </p:sp>
      <p:sp>
        <p:nvSpPr>
          <p:cNvPr id="44" name="Foliennummernplatzhalter 43">
            <a:extLst>
              <a:ext uri="{FF2B5EF4-FFF2-40B4-BE49-F238E27FC236}">
                <a16:creationId xmlns:a16="http://schemas.microsoft.com/office/drawing/2014/main" id="{4484A6C3-45B1-46C7-8B4D-8DD9791E8F5C}"/>
              </a:ext>
            </a:extLst>
          </p:cNvPr>
          <p:cNvSpPr>
            <a:spLocks noGrp="1"/>
          </p:cNvSpPr>
          <p:nvPr>
            <p:ph type="sldNum" sz="quarter" idx="12"/>
          </p:nvPr>
        </p:nvSpPr>
        <p:spPr/>
        <p:txBody>
          <a:bodyPr/>
          <a:lstStyle/>
          <a:p>
            <a:fld id="{63806572-E604-4FD2-993F-C17A16255863}" type="slidenum">
              <a:rPr lang="de-DE" smtClean="0"/>
              <a:pPr/>
              <a:t>3</a:t>
            </a:fld>
            <a:endParaRPr lang="de-DE"/>
          </a:p>
        </p:txBody>
      </p:sp>
      <p:sp>
        <p:nvSpPr>
          <p:cNvPr id="10" name="Rechteck 9">
            <a:extLst>
              <a:ext uri="{FF2B5EF4-FFF2-40B4-BE49-F238E27FC236}">
                <a16:creationId xmlns:a16="http://schemas.microsoft.com/office/drawing/2014/main" id="{80C3E0E0-8513-43E0-87E4-BC2244EC0351}"/>
              </a:ext>
            </a:extLst>
          </p:cNvPr>
          <p:cNvSpPr/>
          <p:nvPr/>
        </p:nvSpPr>
        <p:spPr>
          <a:xfrm>
            <a:off x="6713061" y="3687060"/>
            <a:ext cx="1257300" cy="536329"/>
          </a:xfrm>
          <a:prstGeom prst="rect">
            <a:avLst/>
          </a:prstGeom>
          <a:solidFill>
            <a:srgbClr val="973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Review 2</a:t>
            </a:r>
          </a:p>
          <a:p>
            <a:pPr algn="ctr"/>
            <a:r>
              <a:rPr lang="de-DE" sz="1000" dirty="0"/>
              <a:t>Präsentation, Demo</a:t>
            </a:r>
          </a:p>
        </p:txBody>
      </p:sp>
      <p:sp>
        <p:nvSpPr>
          <p:cNvPr id="18" name="Textfeld 17">
            <a:extLst>
              <a:ext uri="{FF2B5EF4-FFF2-40B4-BE49-F238E27FC236}">
                <a16:creationId xmlns:a16="http://schemas.microsoft.com/office/drawing/2014/main" id="{07375DEB-C7CD-4574-9491-593B5E5ED95E}"/>
              </a:ext>
            </a:extLst>
          </p:cNvPr>
          <p:cNvSpPr txBox="1"/>
          <p:nvPr/>
        </p:nvSpPr>
        <p:spPr>
          <a:xfrm>
            <a:off x="7432478" y="2423473"/>
            <a:ext cx="1002197" cy="369332"/>
          </a:xfrm>
          <a:prstGeom prst="rect">
            <a:avLst/>
          </a:prstGeom>
          <a:noFill/>
        </p:spPr>
        <p:txBody>
          <a:bodyPr wrap="none" rtlCol="0">
            <a:spAutoFit/>
          </a:bodyPr>
          <a:lstStyle/>
          <a:p>
            <a:r>
              <a:rPr lang="de-DE" dirty="0"/>
              <a:t>22.12.20</a:t>
            </a:r>
          </a:p>
        </p:txBody>
      </p:sp>
      <p:grpSp>
        <p:nvGrpSpPr>
          <p:cNvPr id="104" name="Gruppieren 103">
            <a:extLst>
              <a:ext uri="{FF2B5EF4-FFF2-40B4-BE49-F238E27FC236}">
                <a16:creationId xmlns:a16="http://schemas.microsoft.com/office/drawing/2014/main" id="{FB6C703E-9F8B-4AAA-BB7D-69B3BBFBE120}"/>
              </a:ext>
            </a:extLst>
          </p:cNvPr>
          <p:cNvGrpSpPr/>
          <p:nvPr/>
        </p:nvGrpSpPr>
        <p:grpSpPr>
          <a:xfrm>
            <a:off x="10679461" y="1874581"/>
            <a:ext cx="418704" cy="1374824"/>
            <a:chOff x="4003347" y="1217375"/>
            <a:chExt cx="418704" cy="1374824"/>
          </a:xfrm>
        </p:grpSpPr>
        <p:cxnSp>
          <p:nvCxnSpPr>
            <p:cNvPr id="105" name="Gerader Verbinder 104">
              <a:extLst>
                <a:ext uri="{FF2B5EF4-FFF2-40B4-BE49-F238E27FC236}">
                  <a16:creationId xmlns:a16="http://schemas.microsoft.com/office/drawing/2014/main" id="{7C6037B6-6319-4A80-B052-C2381F8E4577}"/>
                </a:ext>
              </a:extLst>
            </p:cNvPr>
            <p:cNvCxnSpPr>
              <a:cxnSpLocks/>
              <a:stCxn id="106" idx="2"/>
            </p:cNvCxnSpPr>
            <p:nvPr/>
          </p:nvCxnSpPr>
          <p:spPr>
            <a:xfrm>
              <a:off x="4212699" y="1586707"/>
              <a:ext cx="0" cy="1005492"/>
            </a:xfrm>
            <a:prstGeom prst="line">
              <a:avLst/>
            </a:prstGeom>
            <a:ln w="12700">
              <a:solidFill>
                <a:srgbClr val="4BAFC9"/>
              </a:solidFill>
            </a:ln>
          </p:spPr>
          <p:style>
            <a:lnRef idx="1">
              <a:schemeClr val="accent1"/>
            </a:lnRef>
            <a:fillRef idx="0">
              <a:schemeClr val="accent1"/>
            </a:fillRef>
            <a:effectRef idx="0">
              <a:schemeClr val="accent1"/>
            </a:effectRef>
            <a:fontRef idx="minor">
              <a:schemeClr val="tx1"/>
            </a:fontRef>
          </p:style>
        </p:cxnSp>
        <p:sp>
          <p:nvSpPr>
            <p:cNvPr id="106" name="Textfeld 105">
              <a:extLst>
                <a:ext uri="{FF2B5EF4-FFF2-40B4-BE49-F238E27FC236}">
                  <a16:creationId xmlns:a16="http://schemas.microsoft.com/office/drawing/2014/main" id="{2D114824-71F5-4A85-91BE-BDCDD42E5C18}"/>
                </a:ext>
              </a:extLst>
            </p:cNvPr>
            <p:cNvSpPr txBox="1"/>
            <p:nvPr/>
          </p:nvSpPr>
          <p:spPr>
            <a:xfrm>
              <a:off x="4003347" y="1217375"/>
              <a:ext cx="418704" cy="369332"/>
            </a:xfrm>
            <a:prstGeom prst="rect">
              <a:avLst/>
            </a:prstGeom>
            <a:noFill/>
          </p:spPr>
          <p:txBody>
            <a:bodyPr wrap="none" rtlCol="0">
              <a:spAutoFit/>
            </a:bodyPr>
            <a:lstStyle/>
            <a:p>
              <a:r>
                <a:rPr lang="de-DE" dirty="0"/>
                <a:t>04</a:t>
              </a:r>
            </a:p>
          </p:txBody>
        </p:sp>
      </p:grpSp>
      <p:cxnSp>
        <p:nvCxnSpPr>
          <p:cNvPr id="13" name="Gerader Verbinder 12">
            <a:extLst>
              <a:ext uri="{FF2B5EF4-FFF2-40B4-BE49-F238E27FC236}">
                <a16:creationId xmlns:a16="http://schemas.microsoft.com/office/drawing/2014/main" id="{08E80544-9C9E-4235-9ED6-E85F012B96EF}"/>
              </a:ext>
            </a:extLst>
          </p:cNvPr>
          <p:cNvCxnSpPr/>
          <p:nvPr/>
        </p:nvCxnSpPr>
        <p:spPr>
          <a:xfrm>
            <a:off x="10777762" y="2555997"/>
            <a:ext cx="0" cy="1134207"/>
          </a:xfrm>
          <a:prstGeom prst="line">
            <a:avLst/>
          </a:prstGeom>
          <a:ln w="38100">
            <a:solidFill>
              <a:srgbClr val="97341F"/>
            </a:solidFill>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242F4EEA-9EEC-4B6E-8CCC-2A6E9AB30303}"/>
              </a:ext>
            </a:extLst>
          </p:cNvPr>
          <p:cNvSpPr/>
          <p:nvPr/>
        </p:nvSpPr>
        <p:spPr>
          <a:xfrm>
            <a:off x="10149112" y="3687641"/>
            <a:ext cx="1257300" cy="734883"/>
          </a:xfrm>
          <a:prstGeom prst="rect">
            <a:avLst/>
          </a:prstGeom>
          <a:solidFill>
            <a:srgbClr val="973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Messe</a:t>
            </a:r>
          </a:p>
          <a:p>
            <a:pPr algn="ctr"/>
            <a:r>
              <a:rPr lang="de-DE" sz="1000" dirty="0"/>
              <a:t>Abschluss Pitch, Messestand mit Poster</a:t>
            </a:r>
          </a:p>
        </p:txBody>
      </p:sp>
      <p:sp>
        <p:nvSpPr>
          <p:cNvPr id="15" name="Textfeld 14">
            <a:extLst>
              <a:ext uri="{FF2B5EF4-FFF2-40B4-BE49-F238E27FC236}">
                <a16:creationId xmlns:a16="http://schemas.microsoft.com/office/drawing/2014/main" id="{479EEAE0-0282-428E-A579-A09FDBF3BAFF}"/>
              </a:ext>
            </a:extLst>
          </p:cNvPr>
          <p:cNvSpPr txBox="1"/>
          <p:nvPr/>
        </p:nvSpPr>
        <p:spPr>
          <a:xfrm>
            <a:off x="10276659" y="2186084"/>
            <a:ext cx="1002197" cy="369332"/>
          </a:xfrm>
          <a:prstGeom prst="rect">
            <a:avLst/>
          </a:prstGeom>
          <a:noFill/>
        </p:spPr>
        <p:txBody>
          <a:bodyPr wrap="none" rtlCol="0">
            <a:spAutoFit/>
          </a:bodyPr>
          <a:lstStyle/>
          <a:p>
            <a:r>
              <a:rPr lang="de-DE" dirty="0"/>
              <a:t>23.01.21</a:t>
            </a:r>
          </a:p>
        </p:txBody>
      </p:sp>
      <p:sp>
        <p:nvSpPr>
          <p:cNvPr id="107" name="Geschweifte Klammer links 106">
            <a:extLst>
              <a:ext uri="{FF2B5EF4-FFF2-40B4-BE49-F238E27FC236}">
                <a16:creationId xmlns:a16="http://schemas.microsoft.com/office/drawing/2014/main" id="{94491FDD-9B24-4DA2-B24F-2693CE31AB1F}"/>
              </a:ext>
            </a:extLst>
          </p:cNvPr>
          <p:cNvSpPr/>
          <p:nvPr/>
        </p:nvSpPr>
        <p:spPr>
          <a:xfrm rot="5400000">
            <a:off x="2870935" y="422636"/>
            <a:ext cx="341880" cy="2404170"/>
          </a:xfrm>
          <a:prstGeom prst="leftBrace">
            <a:avLst/>
          </a:prstGeom>
          <a:ln w="38100">
            <a:solidFill>
              <a:srgbClr val="4BAFC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8" name="Geschweifte Klammer links 107">
            <a:extLst>
              <a:ext uri="{FF2B5EF4-FFF2-40B4-BE49-F238E27FC236}">
                <a16:creationId xmlns:a16="http://schemas.microsoft.com/office/drawing/2014/main" id="{7FE4226D-EE51-413A-9081-AE705C40D477}"/>
              </a:ext>
            </a:extLst>
          </p:cNvPr>
          <p:cNvSpPr/>
          <p:nvPr/>
        </p:nvSpPr>
        <p:spPr>
          <a:xfrm rot="5400000">
            <a:off x="5578268" y="117930"/>
            <a:ext cx="336577" cy="3005214"/>
          </a:xfrm>
          <a:prstGeom prst="leftBrace">
            <a:avLst/>
          </a:prstGeom>
          <a:ln w="38100">
            <a:solidFill>
              <a:srgbClr val="4BAFC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09" name="Geschweifte Klammer links 108">
            <a:extLst>
              <a:ext uri="{FF2B5EF4-FFF2-40B4-BE49-F238E27FC236}">
                <a16:creationId xmlns:a16="http://schemas.microsoft.com/office/drawing/2014/main" id="{4BBF3847-1174-4740-BF23-703EB491BB4A}"/>
              </a:ext>
            </a:extLst>
          </p:cNvPr>
          <p:cNvSpPr/>
          <p:nvPr/>
        </p:nvSpPr>
        <p:spPr>
          <a:xfrm rot="5400000">
            <a:off x="8892369" y="-200787"/>
            <a:ext cx="353238" cy="3639654"/>
          </a:xfrm>
          <a:prstGeom prst="leftBrace">
            <a:avLst/>
          </a:prstGeom>
          <a:ln w="38100">
            <a:solidFill>
              <a:srgbClr val="4BAFC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0" name="Rechteck 109">
            <a:extLst>
              <a:ext uri="{FF2B5EF4-FFF2-40B4-BE49-F238E27FC236}">
                <a16:creationId xmlns:a16="http://schemas.microsoft.com/office/drawing/2014/main" id="{C8A25117-B219-4CEB-AA11-95609FD62BB0}"/>
              </a:ext>
            </a:extLst>
          </p:cNvPr>
          <p:cNvSpPr/>
          <p:nvPr/>
        </p:nvSpPr>
        <p:spPr>
          <a:xfrm>
            <a:off x="2420423" y="1165931"/>
            <a:ext cx="1257300" cy="340367"/>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Exploration</a:t>
            </a:r>
          </a:p>
        </p:txBody>
      </p:sp>
      <p:sp>
        <p:nvSpPr>
          <p:cNvPr id="111" name="Rechteck 110">
            <a:extLst>
              <a:ext uri="{FF2B5EF4-FFF2-40B4-BE49-F238E27FC236}">
                <a16:creationId xmlns:a16="http://schemas.microsoft.com/office/drawing/2014/main" id="{94EF810A-50BF-4EBF-A11F-8CE3BA205962}"/>
              </a:ext>
            </a:extLst>
          </p:cNvPr>
          <p:cNvSpPr/>
          <p:nvPr/>
        </p:nvSpPr>
        <p:spPr>
          <a:xfrm>
            <a:off x="5117894" y="1165931"/>
            <a:ext cx="1257300" cy="340367"/>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Wachstum</a:t>
            </a:r>
          </a:p>
        </p:txBody>
      </p:sp>
      <p:sp>
        <p:nvSpPr>
          <p:cNvPr id="112" name="Rechteck 111">
            <a:extLst>
              <a:ext uri="{FF2B5EF4-FFF2-40B4-BE49-F238E27FC236}">
                <a16:creationId xmlns:a16="http://schemas.microsoft.com/office/drawing/2014/main" id="{252CA2C8-316F-4A63-B975-06D00FC32527}"/>
              </a:ext>
            </a:extLst>
          </p:cNvPr>
          <p:cNvSpPr/>
          <p:nvPr/>
        </p:nvSpPr>
        <p:spPr>
          <a:xfrm>
            <a:off x="8256856" y="1165931"/>
            <a:ext cx="1610990" cy="340367"/>
          </a:xfrm>
          <a:prstGeom prst="rect">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Konsolidierung</a:t>
            </a:r>
          </a:p>
        </p:txBody>
      </p:sp>
      <p:sp>
        <p:nvSpPr>
          <p:cNvPr id="4" name="Gleichschenkliges Dreieck 3">
            <a:extLst>
              <a:ext uri="{FF2B5EF4-FFF2-40B4-BE49-F238E27FC236}">
                <a16:creationId xmlns:a16="http://schemas.microsoft.com/office/drawing/2014/main" id="{BF0BC09F-F2A8-4936-A417-F23689F4FA66}"/>
              </a:ext>
            </a:extLst>
          </p:cNvPr>
          <p:cNvSpPr/>
          <p:nvPr/>
        </p:nvSpPr>
        <p:spPr>
          <a:xfrm>
            <a:off x="4222256" y="2812903"/>
            <a:ext cx="244666" cy="619232"/>
          </a:xfrm>
          <a:prstGeom prst="triangle">
            <a:avLst/>
          </a:prstGeom>
          <a:solidFill>
            <a:srgbClr val="4B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777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95B84F-E57C-46DE-88D3-EA56F28BFD85}"/>
              </a:ext>
            </a:extLst>
          </p:cNvPr>
          <p:cNvSpPr>
            <a:spLocks noGrp="1"/>
          </p:cNvSpPr>
          <p:nvPr>
            <p:ph type="title"/>
          </p:nvPr>
        </p:nvSpPr>
        <p:spPr/>
        <p:txBody>
          <a:bodyPr>
            <a:normAutofit fontScale="90000"/>
          </a:bodyPr>
          <a:lstStyle/>
          <a:p>
            <a:r>
              <a:rPr lang="de-DE" dirty="0"/>
              <a:t>Projektziele</a:t>
            </a:r>
          </a:p>
        </p:txBody>
      </p:sp>
      <p:sp>
        <p:nvSpPr>
          <p:cNvPr id="3" name="Inhaltsplatzhalter 2">
            <a:extLst>
              <a:ext uri="{FF2B5EF4-FFF2-40B4-BE49-F238E27FC236}">
                <a16:creationId xmlns:a16="http://schemas.microsoft.com/office/drawing/2014/main" id="{14D4D73B-C8CA-43F4-80CB-CB963EB9DA62}"/>
              </a:ext>
            </a:extLst>
          </p:cNvPr>
          <p:cNvSpPr>
            <a:spLocks noGrp="1"/>
          </p:cNvSpPr>
          <p:nvPr>
            <p:ph idx="1"/>
          </p:nvPr>
        </p:nvSpPr>
        <p:spPr>
          <a:xfrm>
            <a:off x="838200" y="1028703"/>
            <a:ext cx="5295899" cy="5148260"/>
          </a:xfrm>
        </p:spPr>
        <p:txBody>
          <a:bodyPr>
            <a:normAutofit/>
          </a:bodyPr>
          <a:lstStyle/>
          <a:p>
            <a:pPr marL="0" indent="0">
              <a:buNone/>
            </a:pPr>
            <a:r>
              <a:rPr lang="de-DE" dirty="0"/>
              <a:t>Obligatorisch</a:t>
            </a:r>
          </a:p>
          <a:p>
            <a:r>
              <a:rPr lang="de-DE" altLang="de-DE" sz="2400" dirty="0"/>
              <a:t>Anwendungsfall / Game generieren</a:t>
            </a:r>
          </a:p>
          <a:p>
            <a:pPr lvl="1"/>
            <a:r>
              <a:rPr lang="de-DE" altLang="de-DE" sz="2000" dirty="0"/>
              <a:t>Hüter des Waldes</a:t>
            </a:r>
          </a:p>
          <a:p>
            <a:pPr lvl="2"/>
            <a:r>
              <a:rPr lang="de-DE" altLang="de-DE" sz="1600" dirty="0"/>
              <a:t>Aufbausimulation</a:t>
            </a:r>
          </a:p>
          <a:p>
            <a:pPr lvl="2"/>
            <a:r>
              <a:rPr lang="de-DE" altLang="de-DE" sz="1600" dirty="0"/>
              <a:t>Sensibilisierung: Klima &amp; Ressourcen</a:t>
            </a:r>
          </a:p>
          <a:p>
            <a:r>
              <a:rPr lang="de-DE" altLang="de-DE" sz="2400" dirty="0"/>
              <a:t>Lidar vs. </a:t>
            </a:r>
            <a:r>
              <a:rPr lang="de-DE" altLang="de-DE" sz="2400" dirty="0" err="1"/>
              <a:t>RealSense</a:t>
            </a:r>
            <a:r>
              <a:rPr lang="de-DE" altLang="de-DE" sz="2400" dirty="0"/>
              <a:t> Sensor</a:t>
            </a:r>
          </a:p>
          <a:p>
            <a:pPr lvl="1"/>
            <a:r>
              <a:rPr lang="de-DE" altLang="de-DE" sz="2000" dirty="0"/>
              <a:t>Evaluation</a:t>
            </a:r>
          </a:p>
          <a:p>
            <a:pPr lvl="1"/>
            <a:r>
              <a:rPr lang="de-DE" altLang="de-DE" sz="2000" dirty="0"/>
              <a:t>ggf. Implementierung</a:t>
            </a:r>
          </a:p>
          <a:p>
            <a:pPr lvl="2"/>
            <a:r>
              <a:rPr lang="de-DE" altLang="de-DE" sz="1600" dirty="0"/>
              <a:t>an der Sandbox</a:t>
            </a:r>
          </a:p>
          <a:p>
            <a:pPr lvl="2"/>
            <a:r>
              <a:rPr lang="de-DE" altLang="de-DE" sz="1600" dirty="0"/>
              <a:t>im Unity-Projekt</a:t>
            </a:r>
          </a:p>
          <a:p>
            <a:r>
              <a:rPr lang="de-DE" altLang="de-DE" sz="2400" dirty="0"/>
              <a:t>Kinetik Sand</a:t>
            </a:r>
          </a:p>
          <a:p>
            <a:pPr lvl="1"/>
            <a:r>
              <a:rPr lang="de-DE" altLang="de-DE" sz="2000" dirty="0"/>
              <a:t>Evaluation</a:t>
            </a:r>
          </a:p>
          <a:p>
            <a:pPr lvl="1"/>
            <a:r>
              <a:rPr lang="de-DE" altLang="de-DE" sz="2000" dirty="0"/>
              <a:t>ggf. Implementierung </a:t>
            </a:r>
          </a:p>
          <a:p>
            <a:endParaRPr lang="de-DE" dirty="0"/>
          </a:p>
          <a:p>
            <a:endParaRPr lang="de-DE" dirty="0"/>
          </a:p>
        </p:txBody>
      </p:sp>
      <p:sp>
        <p:nvSpPr>
          <p:cNvPr id="4" name="Datumsplatzhalter 3">
            <a:extLst>
              <a:ext uri="{FF2B5EF4-FFF2-40B4-BE49-F238E27FC236}">
                <a16:creationId xmlns:a16="http://schemas.microsoft.com/office/drawing/2014/main" id="{EF27C3F5-D010-4C74-A781-931C4274E448}"/>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742150BB-7956-47CF-910B-F079036436DA}"/>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002E2132-6179-4D18-AE9B-5C1E85F96430}"/>
              </a:ext>
            </a:extLst>
          </p:cNvPr>
          <p:cNvSpPr>
            <a:spLocks noGrp="1"/>
          </p:cNvSpPr>
          <p:nvPr>
            <p:ph type="sldNum" sz="quarter" idx="12"/>
          </p:nvPr>
        </p:nvSpPr>
        <p:spPr/>
        <p:txBody>
          <a:bodyPr/>
          <a:lstStyle/>
          <a:p>
            <a:fld id="{63806572-E604-4FD2-993F-C17A16255863}" type="slidenum">
              <a:rPr lang="de-DE" smtClean="0"/>
              <a:pPr/>
              <a:t>4</a:t>
            </a:fld>
            <a:endParaRPr lang="de-DE"/>
          </a:p>
        </p:txBody>
      </p:sp>
      <p:cxnSp>
        <p:nvCxnSpPr>
          <p:cNvPr id="8" name="Gerader Verbinder 7">
            <a:extLst>
              <a:ext uri="{FF2B5EF4-FFF2-40B4-BE49-F238E27FC236}">
                <a16:creationId xmlns:a16="http://schemas.microsoft.com/office/drawing/2014/main" id="{C62D01AE-B24E-44AA-8BA1-0BD44AB103EE}"/>
              </a:ext>
            </a:extLst>
          </p:cNvPr>
          <p:cNvCxnSpPr>
            <a:cxnSpLocks/>
          </p:cNvCxnSpPr>
          <p:nvPr/>
        </p:nvCxnSpPr>
        <p:spPr>
          <a:xfrm>
            <a:off x="6019803" y="1028703"/>
            <a:ext cx="0" cy="5148260"/>
          </a:xfrm>
          <a:prstGeom prst="line">
            <a:avLst/>
          </a:prstGeom>
          <a:ln w="19050">
            <a:solidFill>
              <a:srgbClr val="DCAB5E"/>
            </a:solidFill>
          </a:ln>
        </p:spPr>
        <p:style>
          <a:lnRef idx="1">
            <a:schemeClr val="accent1"/>
          </a:lnRef>
          <a:fillRef idx="0">
            <a:schemeClr val="accent1"/>
          </a:fillRef>
          <a:effectRef idx="0">
            <a:schemeClr val="accent1"/>
          </a:effectRef>
          <a:fontRef idx="minor">
            <a:schemeClr val="tx1"/>
          </a:fontRef>
        </p:style>
      </p:cxnSp>
      <p:sp>
        <p:nvSpPr>
          <p:cNvPr id="11" name="Inhaltsplatzhalter 2">
            <a:extLst>
              <a:ext uri="{FF2B5EF4-FFF2-40B4-BE49-F238E27FC236}">
                <a16:creationId xmlns:a16="http://schemas.microsoft.com/office/drawing/2014/main" id="{EB36BF15-CEA3-4F71-8A73-FB3070BA35B2}"/>
              </a:ext>
            </a:extLst>
          </p:cNvPr>
          <p:cNvSpPr txBox="1">
            <a:spLocks/>
          </p:cNvSpPr>
          <p:nvPr/>
        </p:nvSpPr>
        <p:spPr>
          <a:xfrm>
            <a:off x="6134099" y="1028703"/>
            <a:ext cx="5295899" cy="514826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600" dirty="0"/>
              <a:t>Optional</a:t>
            </a:r>
          </a:p>
          <a:p>
            <a:r>
              <a:rPr lang="de-DE" altLang="de-DE" dirty="0"/>
              <a:t>HW-Upgrade: </a:t>
            </a:r>
            <a:r>
              <a:rPr lang="de-DE" altLang="de-DE" dirty="0" err="1"/>
              <a:t>Beamer</a:t>
            </a:r>
            <a:endParaRPr lang="de-DE" altLang="de-DE" dirty="0"/>
          </a:p>
          <a:p>
            <a:pPr lvl="1"/>
            <a:r>
              <a:rPr lang="de-DE" altLang="de-DE" dirty="0"/>
              <a:t>State-</a:t>
            </a:r>
            <a:r>
              <a:rPr lang="de-DE" altLang="de-DE" dirty="0" err="1"/>
              <a:t>of</a:t>
            </a:r>
            <a:r>
              <a:rPr lang="de-DE" altLang="de-DE" dirty="0"/>
              <a:t>-</a:t>
            </a:r>
            <a:r>
              <a:rPr lang="de-DE" altLang="de-DE" dirty="0" err="1"/>
              <a:t>the</a:t>
            </a:r>
            <a:r>
              <a:rPr lang="de-DE" altLang="de-DE" dirty="0"/>
              <a:t>-Art</a:t>
            </a:r>
          </a:p>
          <a:p>
            <a:pPr lvl="2"/>
            <a:r>
              <a:rPr lang="de-DE" altLang="de-DE" dirty="0"/>
              <a:t>heller</a:t>
            </a:r>
          </a:p>
          <a:p>
            <a:pPr lvl="2"/>
            <a:r>
              <a:rPr lang="de-DE" altLang="de-DE" dirty="0"/>
              <a:t>höhere Auflösung</a:t>
            </a:r>
          </a:p>
          <a:p>
            <a:r>
              <a:rPr lang="de-DE" dirty="0"/>
              <a:t>Umzug in aktuelle Unity Version</a:t>
            </a:r>
          </a:p>
          <a:p>
            <a:pPr lvl="1"/>
            <a:r>
              <a:rPr lang="de-DE" dirty="0"/>
              <a:t>Stand: lauffähig mit der aktuellen LTS-Umgebung 2019.4.12f1</a:t>
            </a:r>
          </a:p>
          <a:p>
            <a:r>
              <a:rPr lang="de-DE" dirty="0">
                <a:solidFill>
                  <a:schemeClr val="bg1">
                    <a:lumMod val="75000"/>
                  </a:schemeClr>
                </a:solidFill>
              </a:rPr>
              <a:t>QR Code Erkennung verbessern</a:t>
            </a:r>
          </a:p>
          <a:p>
            <a:r>
              <a:rPr lang="de-DE" dirty="0">
                <a:solidFill>
                  <a:schemeClr val="bg1">
                    <a:lumMod val="75000"/>
                  </a:schemeClr>
                </a:solidFill>
              </a:rPr>
              <a:t>Aufbau/Mobilität verbessern</a:t>
            </a:r>
          </a:p>
          <a:p>
            <a:r>
              <a:rPr lang="de-DE" dirty="0" err="1">
                <a:solidFill>
                  <a:schemeClr val="bg1">
                    <a:lumMod val="75000"/>
                  </a:schemeClr>
                </a:solidFill>
              </a:rPr>
              <a:t>Debug</a:t>
            </a:r>
            <a:r>
              <a:rPr lang="de-DE" dirty="0">
                <a:solidFill>
                  <a:schemeClr val="bg1">
                    <a:lumMod val="75000"/>
                  </a:schemeClr>
                </a:solidFill>
              </a:rPr>
              <a:t> Sandbox für Weiterentwicklung zuhause</a:t>
            </a:r>
            <a:r>
              <a:rPr lang="de-DE" altLang="de-DE" dirty="0">
                <a:solidFill>
                  <a:schemeClr val="bg1">
                    <a:lumMod val="75000"/>
                  </a:schemeClr>
                </a:solidFill>
              </a:rPr>
              <a:t> </a:t>
            </a:r>
          </a:p>
          <a:p>
            <a:pPr marL="0" indent="0">
              <a:buNone/>
            </a:pPr>
            <a:endParaRPr lang="de-DE" altLang="de-DE" dirty="0">
              <a:solidFill>
                <a:schemeClr val="bg1">
                  <a:lumMod val="75000"/>
                </a:schemeClr>
              </a:solidFill>
            </a:endParaRPr>
          </a:p>
          <a:p>
            <a:pPr marL="0" indent="0">
              <a:buNone/>
            </a:pPr>
            <a:endParaRPr lang="de-DE" altLang="de-DE" dirty="0">
              <a:solidFill>
                <a:schemeClr val="bg1">
                  <a:lumMod val="75000"/>
                </a:schemeClr>
              </a:solidFill>
            </a:endParaRPr>
          </a:p>
          <a:p>
            <a:pPr marL="0" indent="0">
              <a:buNone/>
            </a:pPr>
            <a:endParaRPr lang="de-DE" altLang="de-DE" dirty="0">
              <a:solidFill>
                <a:schemeClr val="bg1">
                  <a:lumMod val="75000"/>
                </a:schemeClr>
              </a:solidFill>
            </a:endParaRPr>
          </a:p>
          <a:p>
            <a:pPr marL="0" indent="0">
              <a:buNone/>
            </a:pPr>
            <a:r>
              <a:rPr lang="de-DE" altLang="de-DE" dirty="0">
                <a:solidFill>
                  <a:schemeClr val="bg1">
                    <a:lumMod val="75000"/>
                  </a:schemeClr>
                </a:solidFill>
              </a:rPr>
              <a:t> </a:t>
            </a:r>
          </a:p>
        </p:txBody>
      </p:sp>
    </p:spTree>
    <p:extLst>
      <p:ext uri="{BB962C8B-B14F-4D97-AF65-F5344CB8AC3E}">
        <p14:creationId xmlns:p14="http://schemas.microsoft.com/office/powerpoint/2010/main" val="943305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65563-A9BE-4B82-88DD-2E81921AC9DC}"/>
              </a:ext>
            </a:extLst>
          </p:cNvPr>
          <p:cNvSpPr>
            <a:spLocks noGrp="1"/>
          </p:cNvSpPr>
          <p:nvPr>
            <p:ph type="title"/>
          </p:nvPr>
        </p:nvSpPr>
        <p:spPr/>
        <p:txBody>
          <a:bodyPr>
            <a:normAutofit fontScale="90000"/>
          </a:bodyPr>
          <a:lstStyle/>
          <a:p>
            <a:r>
              <a:rPr lang="en-US" dirty="0"/>
              <a:t>MVP</a:t>
            </a:r>
            <a:endParaRPr lang="en-DE" dirty="0"/>
          </a:p>
        </p:txBody>
      </p:sp>
      <p:sp>
        <p:nvSpPr>
          <p:cNvPr id="4" name="Datumsplatzhalter 3">
            <a:extLst>
              <a:ext uri="{FF2B5EF4-FFF2-40B4-BE49-F238E27FC236}">
                <a16:creationId xmlns:a16="http://schemas.microsoft.com/office/drawing/2014/main" id="{7404838E-D28A-41C8-B783-1831DAF513E5}"/>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5F3D16C-8FE0-4776-9E44-F1183C469D29}"/>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42EBBB8C-9AB9-447C-B2EC-FE872407639C}"/>
              </a:ext>
            </a:extLst>
          </p:cNvPr>
          <p:cNvSpPr>
            <a:spLocks noGrp="1"/>
          </p:cNvSpPr>
          <p:nvPr>
            <p:ph type="sldNum" sz="quarter" idx="12"/>
          </p:nvPr>
        </p:nvSpPr>
        <p:spPr/>
        <p:txBody>
          <a:bodyPr/>
          <a:lstStyle/>
          <a:p>
            <a:fld id="{63806572-E604-4FD2-993F-C17A16255863}" type="slidenum">
              <a:rPr lang="de-DE" smtClean="0"/>
              <a:pPr/>
              <a:t>5</a:t>
            </a:fld>
            <a:endParaRPr lang="de-DE"/>
          </a:p>
        </p:txBody>
      </p:sp>
      <p:sp>
        <p:nvSpPr>
          <p:cNvPr id="9" name="Rectangle 3">
            <a:extLst>
              <a:ext uri="{FF2B5EF4-FFF2-40B4-BE49-F238E27FC236}">
                <a16:creationId xmlns:a16="http://schemas.microsoft.com/office/drawing/2014/main" id="{6AF53664-6504-45BD-9504-AA206D32335C}"/>
              </a:ext>
            </a:extLst>
          </p:cNvPr>
          <p:cNvSpPr>
            <a:spLocks noGrp="1" noChangeArrowheads="1"/>
          </p:cNvSpPr>
          <p:nvPr>
            <p:ph idx="1"/>
          </p:nvPr>
        </p:nvSpPr>
        <p:spPr bwMode="auto">
          <a:xfrm>
            <a:off x="755398" y="3143920"/>
            <a:ext cx="727551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de-DE" sz="1600" dirty="0">
                <a:latin typeface="Arial" panose="020B0604020202020204" pitchFamily="34" charset="0"/>
                <a:cs typeface="Arial" panose="020B0604020202020204" pitchFamily="34" charset="0"/>
              </a:rPr>
              <a:t>das Terrain hat verschiedene Ebenen</a:t>
            </a:r>
            <a:endParaRPr kumimoji="0" lang="en-DE" altLang="en-DE"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Brunnen</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Häuser</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Bäume</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Wasserträger</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Anzeige</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für</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Luftqualität</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Veränderung</a:t>
            </a:r>
            <a:r>
              <a:rPr kumimoji="0" lang="en-DE" altLang="en-DE" sz="1600" b="0" i="0" u="none" strike="noStrike" cap="none" normalizeH="0" baseline="0" dirty="0">
                <a:ln>
                  <a:noFill/>
                </a:ln>
                <a:solidFill>
                  <a:schemeClr val="tx1"/>
                </a:solidFill>
                <a:effectLst/>
                <a:latin typeface="Arial" panose="020B0604020202020204" pitchFamily="34" charset="0"/>
              </a:rPr>
              <a:t> der </a:t>
            </a:r>
            <a:r>
              <a:rPr kumimoji="0" lang="de-DE" altLang="en-DE" sz="1600" b="0" i="0" u="none" strike="noStrike" cap="none" normalizeH="0" baseline="0" dirty="0">
                <a:ln>
                  <a:noFill/>
                </a:ln>
                <a:solidFill>
                  <a:schemeClr val="tx1"/>
                </a:solidFill>
                <a:effectLst/>
                <a:latin typeface="Arial" panose="020B0604020202020204" pitchFamily="34" charset="0"/>
              </a:rPr>
              <a:t>Luftqualität</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Verbessern</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durch</a:t>
            </a:r>
            <a:r>
              <a:rPr kumimoji="0" lang="en-DE" altLang="en-DE" sz="1600" b="0" i="0" u="none" strike="noStrike" cap="none" normalizeH="0" baseline="0" dirty="0">
                <a:ln>
                  <a:noFill/>
                </a:ln>
                <a:solidFill>
                  <a:schemeClr val="tx1"/>
                </a:solidFill>
                <a:effectLst/>
                <a:latin typeface="Arial" panose="020B0604020202020204" pitchFamily="34" charset="0"/>
              </a:rPr>
              <a:t> die </a:t>
            </a:r>
            <a:r>
              <a:rPr kumimoji="0" lang="de-DE" altLang="en-DE" sz="1600" b="0" i="0" u="none" strike="noStrike" cap="none" normalizeH="0" baseline="0" dirty="0">
                <a:ln>
                  <a:noFill/>
                </a:ln>
                <a:solidFill>
                  <a:schemeClr val="tx1"/>
                </a:solidFill>
                <a:effectLst/>
                <a:latin typeface="Arial" panose="020B0604020202020204" pitchFamily="34" charset="0"/>
              </a:rPr>
              <a:t>Größe</a:t>
            </a:r>
            <a:r>
              <a:rPr kumimoji="0" lang="en-DE" altLang="en-DE" sz="1600" b="0" i="0" u="none" strike="noStrike" cap="none" normalizeH="0" baseline="0" dirty="0">
                <a:ln>
                  <a:noFill/>
                </a:ln>
                <a:solidFill>
                  <a:schemeClr val="tx1"/>
                </a:solidFill>
                <a:effectLst/>
                <a:latin typeface="Arial" panose="020B0604020202020204" pitchFamily="34" charset="0"/>
              </a:rPr>
              <a:t> der </a:t>
            </a:r>
            <a:r>
              <a:rPr kumimoji="0" lang="de-DE" altLang="en-DE" sz="1600" b="0" i="0" u="none" strike="noStrike" cap="none" normalizeH="0" baseline="0" dirty="0">
                <a:ln>
                  <a:noFill/>
                </a:ln>
                <a:solidFill>
                  <a:schemeClr val="tx1"/>
                </a:solidFill>
                <a:effectLst/>
                <a:latin typeface="Arial" panose="020B0604020202020204" pitchFamily="34" charset="0"/>
              </a:rPr>
              <a:t>Waldfläche</a:t>
            </a:r>
            <a:r>
              <a:rPr kumimoji="0" lang="en-DE" altLang="en-DE" sz="16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Verschlechtern</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durch</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Anzahl</a:t>
            </a:r>
            <a:r>
              <a:rPr kumimoji="0" lang="en-DE" altLang="en-DE" sz="1600" b="0" i="0" u="none" strike="noStrike" cap="none" normalizeH="0" baseline="0" dirty="0">
                <a:ln>
                  <a:noFill/>
                </a:ln>
                <a:solidFill>
                  <a:schemeClr val="tx1"/>
                </a:solidFill>
                <a:effectLst/>
                <a:latin typeface="Arial" panose="020B0604020202020204" pitchFamily="34" charset="0"/>
              </a:rPr>
              <a:t> der Menschen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Spawnen</a:t>
            </a:r>
            <a:r>
              <a:rPr kumimoji="0" lang="en-DE" altLang="en-DE" sz="1600" b="0" i="0" u="none" strike="noStrike" cap="none" normalizeH="0" baseline="0" dirty="0">
                <a:ln>
                  <a:noFill/>
                </a:ln>
                <a:solidFill>
                  <a:schemeClr val="tx1"/>
                </a:solidFill>
                <a:effectLst/>
                <a:latin typeface="Arial" panose="020B0604020202020204" pitchFamily="34" charset="0"/>
              </a:rPr>
              <a:t> von Menschen / </a:t>
            </a:r>
            <a:r>
              <a:rPr kumimoji="0" lang="de-DE" altLang="en-DE" sz="1600" b="0" i="0" u="none" strike="noStrike" cap="none" normalizeH="0" baseline="0" dirty="0">
                <a:ln>
                  <a:noFill/>
                </a:ln>
                <a:solidFill>
                  <a:schemeClr val="tx1"/>
                </a:solidFill>
                <a:effectLst/>
                <a:latin typeface="Arial" panose="020B0604020202020204" pitchFamily="34" charset="0"/>
              </a:rPr>
              <a:t>Hütten</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durch</a:t>
            </a:r>
            <a:r>
              <a:rPr kumimoji="0" lang="en-DE" altLang="en-DE" sz="1600" b="0" i="0" u="none" strike="noStrike" cap="none" normalizeH="0" baseline="0" dirty="0">
                <a:ln>
                  <a:noFill/>
                </a:ln>
                <a:solidFill>
                  <a:schemeClr val="tx1"/>
                </a:solidFill>
                <a:effectLst/>
                <a:latin typeface="Arial" panose="020B0604020202020204" pitchFamily="34" charset="0"/>
              </a:rPr>
              <a:t> Terrain-</a:t>
            </a:r>
            <a:r>
              <a:rPr kumimoji="0" lang="de-DE" altLang="en-DE" sz="1600" b="0" i="0" u="none" strike="noStrike" cap="none" normalizeH="0" baseline="0" dirty="0">
                <a:ln>
                  <a:noFill/>
                </a:ln>
                <a:solidFill>
                  <a:schemeClr val="tx1"/>
                </a:solidFill>
                <a:effectLst/>
                <a:latin typeface="Arial" panose="020B0604020202020204" pitchFamily="34" charset="0"/>
              </a:rPr>
              <a:t>Anpassung</a:t>
            </a:r>
            <a:r>
              <a:rPr kumimoji="0" lang="en-DE" altLang="en-DE" sz="1600" b="0" i="0" u="none" strike="noStrike" cap="none" normalizeH="0" baseline="0" dirty="0">
                <a:ln>
                  <a:noFill/>
                </a:ln>
                <a:solidFill>
                  <a:schemeClr val="tx1"/>
                </a:solidFill>
                <a:effectLst/>
                <a:latin typeface="Arial" panose="020B0604020202020204" pitchFamily="34" charset="0"/>
              </a:rPr>
              <a:t> in der Sandbox </a:t>
            </a:r>
          </a:p>
          <a:p>
            <a:pPr eaLnBrk="0" fontAlgn="base" hangingPunct="0">
              <a:lnSpc>
                <a:spcPct val="100000"/>
              </a:lnSpc>
              <a:spcBef>
                <a:spcPct val="0"/>
              </a:spcBef>
              <a:spcAft>
                <a:spcPct val="0"/>
              </a:spcAft>
            </a:pPr>
            <a:r>
              <a:rPr kumimoji="0" lang="de-DE" altLang="en-DE" sz="1600" b="0" i="0" u="none" strike="noStrike" cap="none" normalizeH="0" baseline="0" dirty="0">
                <a:ln>
                  <a:noFill/>
                </a:ln>
                <a:solidFill>
                  <a:schemeClr val="tx1"/>
                </a:solidFill>
                <a:effectLst/>
                <a:latin typeface="Arial" panose="020B0604020202020204" pitchFamily="34" charset="0"/>
              </a:rPr>
              <a:t>Spawnen</a:t>
            </a:r>
            <a:r>
              <a:rPr kumimoji="0" lang="en-DE" altLang="en-DE" sz="1600" b="0" i="0" u="none" strike="noStrike" cap="none" normalizeH="0" baseline="0" dirty="0">
                <a:ln>
                  <a:noFill/>
                </a:ln>
                <a:solidFill>
                  <a:schemeClr val="tx1"/>
                </a:solidFill>
                <a:effectLst/>
                <a:latin typeface="Arial" panose="020B0604020202020204" pitchFamily="34" charset="0"/>
              </a:rPr>
              <a:t> von </a:t>
            </a:r>
            <a:r>
              <a:rPr kumimoji="0" lang="de-DE" altLang="en-DE" sz="1600" b="0" i="0" u="none" strike="noStrike" cap="none" normalizeH="0" baseline="0" dirty="0">
                <a:ln>
                  <a:noFill/>
                </a:ln>
                <a:solidFill>
                  <a:schemeClr val="tx1"/>
                </a:solidFill>
                <a:effectLst/>
                <a:latin typeface="Arial" panose="020B0604020202020204" pitchFamily="34" charset="0"/>
              </a:rPr>
              <a:t>Bäumen</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durch</a:t>
            </a:r>
            <a:r>
              <a:rPr kumimoji="0" lang="en-DE" altLang="en-DE" sz="1600" b="0" i="0" u="none" strike="noStrike" cap="none" normalizeH="0" baseline="0" dirty="0">
                <a:ln>
                  <a:noFill/>
                </a:ln>
                <a:solidFill>
                  <a:schemeClr val="tx1"/>
                </a:solidFill>
                <a:effectLst/>
                <a:latin typeface="Arial" panose="020B0604020202020204" pitchFamily="34" charset="0"/>
              </a:rPr>
              <a:t> Terrain-</a:t>
            </a:r>
            <a:r>
              <a:rPr kumimoji="0" lang="de-DE" altLang="en-DE" sz="1600" b="0" i="0" u="none" strike="noStrike" cap="none" normalizeH="0" baseline="0" dirty="0">
                <a:ln>
                  <a:noFill/>
                </a:ln>
                <a:solidFill>
                  <a:schemeClr val="tx1"/>
                </a:solidFill>
                <a:effectLst/>
                <a:latin typeface="Arial" panose="020B0604020202020204" pitchFamily="34" charset="0"/>
              </a:rPr>
              <a:t>Anpassung</a:t>
            </a:r>
            <a:r>
              <a:rPr kumimoji="0" lang="en-DE" altLang="en-DE" sz="1600" b="0" i="0" u="none" strike="noStrike" cap="none" normalizeH="0" baseline="0" dirty="0">
                <a:ln>
                  <a:noFill/>
                </a:ln>
                <a:solidFill>
                  <a:schemeClr val="tx1"/>
                </a:solidFill>
                <a:effectLst/>
                <a:latin typeface="Arial" panose="020B0604020202020204" pitchFamily="34" charset="0"/>
              </a:rPr>
              <a:t> in der Sandbox </a:t>
            </a:r>
          </a:p>
          <a:p>
            <a:pPr eaLnBrk="0" fontAlgn="base" hangingPunct="0">
              <a:lnSpc>
                <a:spcPct val="100000"/>
              </a:lnSpc>
              <a:spcBef>
                <a:spcPct val="0"/>
              </a:spcBef>
              <a:spcAft>
                <a:spcPct val="0"/>
              </a:spcAft>
            </a:pPr>
            <a:r>
              <a:rPr kumimoji="0" lang="en-DE" altLang="en-DE" sz="1600" b="0" i="0" u="none" strike="noStrike" cap="none" normalizeH="0" baseline="0" dirty="0">
                <a:ln>
                  <a:noFill/>
                </a:ln>
                <a:solidFill>
                  <a:schemeClr val="tx1"/>
                </a:solidFill>
                <a:effectLst/>
                <a:latin typeface="Arial" panose="020B0604020202020204" pitchFamily="34" charset="0"/>
              </a:rPr>
              <a:t>Wald </a:t>
            </a:r>
            <a:r>
              <a:rPr kumimoji="0" lang="de-DE" altLang="en-DE" sz="1600" b="0" i="0" u="none" strike="noStrike" cap="none" normalizeH="0" baseline="0" dirty="0">
                <a:ln>
                  <a:noFill/>
                </a:ln>
                <a:solidFill>
                  <a:schemeClr val="tx1"/>
                </a:solidFill>
                <a:effectLst/>
                <a:latin typeface="Arial" panose="020B0604020202020204" pitchFamily="34" charset="0"/>
              </a:rPr>
              <a:t>wächst</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nur</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wenn</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er</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bewässert</a:t>
            </a:r>
            <a:r>
              <a:rPr kumimoji="0" lang="en-DE" altLang="en-DE" sz="1600" b="0" i="0" u="none" strike="noStrike" cap="none" normalizeH="0" baseline="0" dirty="0">
                <a:ln>
                  <a:noFill/>
                </a:ln>
                <a:solidFill>
                  <a:schemeClr val="tx1"/>
                </a:solidFill>
                <a:effectLst/>
                <a:latin typeface="Arial" panose="020B0604020202020204" pitchFamily="34" charset="0"/>
              </a:rPr>
              <a:t> </a:t>
            </a:r>
            <a:r>
              <a:rPr kumimoji="0" lang="de-DE" altLang="en-DE" sz="1600" b="0" i="0" u="none" strike="noStrike" cap="none" normalizeH="0" baseline="0" dirty="0">
                <a:ln>
                  <a:noFill/>
                </a:ln>
                <a:solidFill>
                  <a:schemeClr val="tx1"/>
                </a:solidFill>
                <a:effectLst/>
                <a:latin typeface="Arial" panose="020B0604020202020204" pitchFamily="34" charset="0"/>
              </a:rPr>
              <a:t>wird</a:t>
            </a:r>
            <a:r>
              <a:rPr kumimoji="0" lang="en-DE" altLang="en-DE" sz="1600" b="0" i="0" u="none" strike="noStrike" cap="none" normalizeH="0" baseline="0" dirty="0">
                <a:ln>
                  <a:noFill/>
                </a:ln>
                <a:solidFill>
                  <a:schemeClr val="tx1"/>
                </a:solidFill>
                <a:effectLst/>
                <a:latin typeface="Arial" panose="020B0604020202020204" pitchFamily="34" charset="0"/>
              </a:rPr>
              <a:t> </a:t>
            </a:r>
          </a:p>
        </p:txBody>
      </p:sp>
      <p:pic>
        <p:nvPicPr>
          <p:cNvPr id="12" name="Grafik 11">
            <a:extLst>
              <a:ext uri="{FF2B5EF4-FFF2-40B4-BE49-F238E27FC236}">
                <a16:creationId xmlns:a16="http://schemas.microsoft.com/office/drawing/2014/main" id="{A66970FC-B97C-4CA3-BDB8-E052B1DAA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04" y="1630907"/>
            <a:ext cx="10390909" cy="1347571"/>
          </a:xfrm>
          <a:prstGeom prst="rect">
            <a:avLst/>
          </a:prstGeom>
        </p:spPr>
      </p:pic>
      <p:grpSp>
        <p:nvGrpSpPr>
          <p:cNvPr id="17" name="Gruppieren 16">
            <a:extLst>
              <a:ext uri="{FF2B5EF4-FFF2-40B4-BE49-F238E27FC236}">
                <a16:creationId xmlns:a16="http://schemas.microsoft.com/office/drawing/2014/main" id="{A9E35EA6-1A68-4F29-9FBD-E59BAD663F2F}"/>
              </a:ext>
            </a:extLst>
          </p:cNvPr>
          <p:cNvGrpSpPr/>
          <p:nvPr/>
        </p:nvGrpSpPr>
        <p:grpSpPr>
          <a:xfrm>
            <a:off x="755398" y="1039550"/>
            <a:ext cx="10467815" cy="591357"/>
            <a:chOff x="755398" y="1039550"/>
            <a:chExt cx="10467815" cy="591357"/>
          </a:xfrm>
        </p:grpSpPr>
        <p:grpSp>
          <p:nvGrpSpPr>
            <p:cNvPr id="13" name="Gruppieren 12">
              <a:extLst>
                <a:ext uri="{FF2B5EF4-FFF2-40B4-BE49-F238E27FC236}">
                  <a16:creationId xmlns:a16="http://schemas.microsoft.com/office/drawing/2014/main" id="{3D14F280-44AC-4E85-8D0A-EDFD07BC79C5}"/>
                </a:ext>
              </a:extLst>
            </p:cNvPr>
            <p:cNvGrpSpPr/>
            <p:nvPr/>
          </p:nvGrpSpPr>
          <p:grpSpPr>
            <a:xfrm>
              <a:off x="832304" y="1384303"/>
              <a:ext cx="10390909" cy="246604"/>
              <a:chOff x="1119116" y="1651379"/>
              <a:chExt cx="9519314" cy="388961"/>
            </a:xfrm>
          </p:grpSpPr>
          <p:sp>
            <p:nvSpPr>
              <p:cNvPr id="14" name="Rechteck 13">
                <a:extLst>
                  <a:ext uri="{FF2B5EF4-FFF2-40B4-BE49-F238E27FC236}">
                    <a16:creationId xmlns:a16="http://schemas.microsoft.com/office/drawing/2014/main" id="{3B532F99-97EE-4B57-B4FB-78DB2D7C6B81}"/>
                  </a:ext>
                </a:extLst>
              </p:cNvPr>
              <p:cNvSpPr/>
              <p:nvPr/>
            </p:nvSpPr>
            <p:spPr>
              <a:xfrm>
                <a:off x="1119116" y="1651379"/>
                <a:ext cx="7676866" cy="388961"/>
              </a:xfrm>
              <a:prstGeom prst="rect">
                <a:avLst/>
              </a:prstGeom>
              <a:solidFill>
                <a:srgbClr val="FFC000"/>
              </a:solidFill>
              <a:ln>
                <a:solidFill>
                  <a:srgbClr val="AB4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 name="Rechteck 14">
                <a:extLst>
                  <a:ext uri="{FF2B5EF4-FFF2-40B4-BE49-F238E27FC236}">
                    <a16:creationId xmlns:a16="http://schemas.microsoft.com/office/drawing/2014/main" id="{44D5387B-E45E-4395-BF83-7E7DE834A9E8}"/>
                  </a:ext>
                </a:extLst>
              </p:cNvPr>
              <p:cNvSpPr/>
              <p:nvPr/>
            </p:nvSpPr>
            <p:spPr>
              <a:xfrm>
                <a:off x="8795982" y="1651379"/>
                <a:ext cx="1842448" cy="388961"/>
              </a:xfrm>
              <a:prstGeom prst="rect">
                <a:avLst/>
              </a:prstGeom>
              <a:noFill/>
              <a:ln>
                <a:solidFill>
                  <a:srgbClr val="AB4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16" name="Textfeld 15">
              <a:extLst>
                <a:ext uri="{FF2B5EF4-FFF2-40B4-BE49-F238E27FC236}">
                  <a16:creationId xmlns:a16="http://schemas.microsoft.com/office/drawing/2014/main" id="{82625E6A-B055-45D3-A09B-078712D47D62}"/>
                </a:ext>
              </a:extLst>
            </p:cNvPr>
            <p:cNvSpPr txBox="1"/>
            <p:nvPr/>
          </p:nvSpPr>
          <p:spPr>
            <a:xfrm flipH="1">
              <a:off x="755398" y="1039550"/>
              <a:ext cx="3489051" cy="369332"/>
            </a:xfrm>
            <a:prstGeom prst="rect">
              <a:avLst/>
            </a:prstGeom>
            <a:noFill/>
          </p:spPr>
          <p:txBody>
            <a:bodyPr wrap="square" rtlCol="0">
              <a:spAutoFit/>
            </a:bodyPr>
            <a:lstStyle/>
            <a:p>
              <a:r>
                <a:rPr lang="de-DE" dirty="0"/>
                <a:t>Luftqualität</a:t>
              </a:r>
              <a:endParaRPr lang="en-DE" dirty="0"/>
            </a:p>
          </p:txBody>
        </p:sp>
      </p:grpSp>
    </p:spTree>
    <p:extLst>
      <p:ext uri="{BB962C8B-B14F-4D97-AF65-F5344CB8AC3E}">
        <p14:creationId xmlns:p14="http://schemas.microsoft.com/office/powerpoint/2010/main" val="21229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3431C-AE02-4060-84A0-B9E9A435224F}"/>
              </a:ext>
            </a:extLst>
          </p:cNvPr>
          <p:cNvSpPr>
            <a:spLocks noGrp="1"/>
          </p:cNvSpPr>
          <p:nvPr>
            <p:ph type="title"/>
          </p:nvPr>
        </p:nvSpPr>
        <p:spPr/>
        <p:txBody>
          <a:bodyPr>
            <a:normAutofit fontScale="90000"/>
          </a:bodyPr>
          <a:lstStyle/>
          <a:p>
            <a:r>
              <a:rPr lang="en-US" dirty="0"/>
              <a:t>Northstar</a:t>
            </a:r>
            <a:endParaRPr lang="en-DE" dirty="0"/>
          </a:p>
        </p:txBody>
      </p:sp>
      <p:sp>
        <p:nvSpPr>
          <p:cNvPr id="3" name="Inhaltsplatzhalter 2">
            <a:extLst>
              <a:ext uri="{FF2B5EF4-FFF2-40B4-BE49-F238E27FC236}">
                <a16:creationId xmlns:a16="http://schemas.microsoft.com/office/drawing/2014/main" id="{1CD75688-1250-446B-826B-F2F1B60BDE86}"/>
              </a:ext>
            </a:extLst>
          </p:cNvPr>
          <p:cNvSpPr>
            <a:spLocks noGrp="1"/>
          </p:cNvSpPr>
          <p:nvPr>
            <p:ph idx="1"/>
          </p:nvPr>
        </p:nvSpPr>
        <p:spPr/>
        <p:txBody>
          <a:bodyPr>
            <a:normAutofit/>
          </a:bodyPr>
          <a:lstStyle/>
          <a:p>
            <a:r>
              <a:rPr lang="de-DE" dirty="0"/>
              <a:t>weitere Ressourcen </a:t>
            </a:r>
          </a:p>
          <a:p>
            <a:pPr lvl="1"/>
            <a:r>
              <a:rPr lang="de-DE" dirty="0"/>
              <a:t>Holz</a:t>
            </a:r>
          </a:p>
          <a:p>
            <a:pPr lvl="1"/>
            <a:r>
              <a:rPr lang="de-DE" dirty="0"/>
              <a:t>Stein</a:t>
            </a:r>
          </a:p>
          <a:p>
            <a:r>
              <a:rPr lang="de-DE" dirty="0"/>
              <a:t>weitere Berufe</a:t>
            </a:r>
            <a:endParaRPr lang="de-DE" b="1" dirty="0"/>
          </a:p>
          <a:p>
            <a:pPr lvl="1"/>
            <a:r>
              <a:rPr lang="de-DE" dirty="0"/>
              <a:t>Holzhacker Herbert </a:t>
            </a:r>
          </a:p>
          <a:p>
            <a:pPr lvl="1"/>
            <a:r>
              <a:rPr lang="de-DE" dirty="0"/>
              <a:t>Stein Steffen</a:t>
            </a:r>
          </a:p>
          <a:p>
            <a:pPr lvl="1"/>
            <a:r>
              <a:rPr lang="de-DE" dirty="0"/>
              <a:t>Jäger Jörg</a:t>
            </a:r>
          </a:p>
          <a:p>
            <a:r>
              <a:rPr lang="de-DE" dirty="0"/>
              <a:t>Menschen brauchen Nahrung</a:t>
            </a:r>
          </a:p>
          <a:p>
            <a:r>
              <a:rPr lang="de-DE" dirty="0"/>
              <a:t>Menschen können von Tieren gefressen werden</a:t>
            </a:r>
          </a:p>
          <a:p>
            <a:r>
              <a:rPr lang="de-DE" dirty="0"/>
              <a:t>mehr Bären (Tier-Fläche zu groß -&gt; Bär </a:t>
            </a:r>
            <a:r>
              <a:rPr lang="de-DE" dirty="0" err="1"/>
              <a:t>spawned</a:t>
            </a:r>
            <a:r>
              <a:rPr lang="de-DE" dirty="0"/>
              <a:t> -&gt; wenn zu wenig Jäger da sind, dann werden alle Menschen gefressen)</a:t>
            </a:r>
          </a:p>
          <a:p>
            <a:endParaRPr lang="en-DE" dirty="0"/>
          </a:p>
        </p:txBody>
      </p:sp>
      <p:sp>
        <p:nvSpPr>
          <p:cNvPr id="4" name="Datumsplatzhalter 3">
            <a:extLst>
              <a:ext uri="{FF2B5EF4-FFF2-40B4-BE49-F238E27FC236}">
                <a16:creationId xmlns:a16="http://schemas.microsoft.com/office/drawing/2014/main" id="{17611E30-9F5F-4879-9BC8-6E737E5E2524}"/>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8FF5041F-7FEE-470D-A102-24BE8D55E862}"/>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EAA4C6AD-52D6-412B-8810-18D968165479}"/>
              </a:ext>
            </a:extLst>
          </p:cNvPr>
          <p:cNvSpPr>
            <a:spLocks noGrp="1"/>
          </p:cNvSpPr>
          <p:nvPr>
            <p:ph type="sldNum" sz="quarter" idx="12"/>
          </p:nvPr>
        </p:nvSpPr>
        <p:spPr/>
        <p:txBody>
          <a:bodyPr/>
          <a:lstStyle/>
          <a:p>
            <a:fld id="{63806572-E604-4FD2-993F-C17A16255863}" type="slidenum">
              <a:rPr lang="de-DE" smtClean="0"/>
              <a:pPr/>
              <a:t>6</a:t>
            </a:fld>
            <a:endParaRPr lang="de-DE"/>
          </a:p>
        </p:txBody>
      </p:sp>
      <p:grpSp>
        <p:nvGrpSpPr>
          <p:cNvPr id="35" name="Gruppieren 34">
            <a:extLst>
              <a:ext uri="{FF2B5EF4-FFF2-40B4-BE49-F238E27FC236}">
                <a16:creationId xmlns:a16="http://schemas.microsoft.com/office/drawing/2014/main" id="{57F5C3C8-ACA9-40C9-999F-159964969B46}"/>
              </a:ext>
            </a:extLst>
          </p:cNvPr>
          <p:cNvGrpSpPr/>
          <p:nvPr/>
        </p:nvGrpSpPr>
        <p:grpSpPr>
          <a:xfrm>
            <a:off x="7333326" y="1349758"/>
            <a:ext cx="3818637" cy="1411403"/>
            <a:chOff x="7381093" y="3212677"/>
            <a:chExt cx="3818637" cy="1411403"/>
          </a:xfrm>
        </p:grpSpPr>
        <p:grpSp>
          <p:nvGrpSpPr>
            <p:cNvPr id="34" name="Gruppieren 33">
              <a:extLst>
                <a:ext uri="{FF2B5EF4-FFF2-40B4-BE49-F238E27FC236}">
                  <a16:creationId xmlns:a16="http://schemas.microsoft.com/office/drawing/2014/main" id="{A20F1D05-DB41-45C7-9595-EC7C13E8BAD4}"/>
                </a:ext>
              </a:extLst>
            </p:cNvPr>
            <p:cNvGrpSpPr/>
            <p:nvPr/>
          </p:nvGrpSpPr>
          <p:grpSpPr>
            <a:xfrm>
              <a:off x="7647389" y="3212677"/>
              <a:ext cx="3286043" cy="1035042"/>
              <a:chOff x="7292382" y="1315974"/>
              <a:chExt cx="3286043" cy="1035042"/>
            </a:xfrm>
          </p:grpSpPr>
          <p:pic>
            <p:nvPicPr>
              <p:cNvPr id="26" name="Grafik 25" descr="Ein Bild, das Spielhaus, Raum, Szene, Tisch enthält.&#10;&#10;Automatisch generierte Beschreibung">
                <a:extLst>
                  <a:ext uri="{FF2B5EF4-FFF2-40B4-BE49-F238E27FC236}">
                    <a16:creationId xmlns:a16="http://schemas.microsoft.com/office/drawing/2014/main" id="{07C34532-2CFA-403C-825F-4ACF87C04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2382" y="1491009"/>
                <a:ext cx="750780" cy="802470"/>
              </a:xfrm>
              <a:prstGeom prst="rect">
                <a:avLst/>
              </a:prstGeom>
              <a:ln>
                <a:noFill/>
              </a:ln>
            </p:spPr>
          </p:pic>
          <p:pic>
            <p:nvPicPr>
              <p:cNvPr id="27" name="Grafik 26">
                <a:extLst>
                  <a:ext uri="{FF2B5EF4-FFF2-40B4-BE49-F238E27FC236}">
                    <a16:creationId xmlns:a16="http://schemas.microsoft.com/office/drawing/2014/main" id="{4E2B43EA-1F31-441E-9B87-F9F0D35B3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5281" y="1315974"/>
                <a:ext cx="1061486" cy="1035042"/>
              </a:xfrm>
              <a:prstGeom prst="rect">
                <a:avLst/>
              </a:prstGeom>
              <a:ln>
                <a:noFill/>
              </a:ln>
            </p:spPr>
          </p:pic>
          <p:pic>
            <p:nvPicPr>
              <p:cNvPr id="28" name="Grafik 27">
                <a:extLst>
                  <a:ext uri="{FF2B5EF4-FFF2-40B4-BE49-F238E27FC236}">
                    <a16:creationId xmlns:a16="http://schemas.microsoft.com/office/drawing/2014/main" id="{4F7CDCC1-A7C7-4E76-88B9-7208AD03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8313" y="1410356"/>
                <a:ext cx="820112" cy="799681"/>
              </a:xfrm>
              <a:prstGeom prst="rect">
                <a:avLst/>
              </a:prstGeom>
              <a:ln>
                <a:noFill/>
              </a:ln>
            </p:spPr>
          </p:pic>
        </p:grpSp>
        <p:grpSp>
          <p:nvGrpSpPr>
            <p:cNvPr id="33" name="Gruppieren 32">
              <a:extLst>
                <a:ext uri="{FF2B5EF4-FFF2-40B4-BE49-F238E27FC236}">
                  <a16:creationId xmlns:a16="http://schemas.microsoft.com/office/drawing/2014/main" id="{3A772703-2113-4AFC-A6D6-FA79EDBB24DC}"/>
                </a:ext>
              </a:extLst>
            </p:cNvPr>
            <p:cNvGrpSpPr/>
            <p:nvPr/>
          </p:nvGrpSpPr>
          <p:grpSpPr>
            <a:xfrm>
              <a:off x="7381093" y="3245904"/>
              <a:ext cx="3818637" cy="1378176"/>
              <a:chOff x="7292382" y="3056674"/>
              <a:chExt cx="3818637" cy="1378176"/>
            </a:xfrm>
          </p:grpSpPr>
          <p:sp>
            <p:nvSpPr>
              <p:cNvPr id="30" name="Rechteck 29">
                <a:extLst>
                  <a:ext uri="{FF2B5EF4-FFF2-40B4-BE49-F238E27FC236}">
                    <a16:creationId xmlns:a16="http://schemas.microsoft.com/office/drawing/2014/main" id="{85E32FF5-D5F4-41DE-A0A6-6EC91C2C005A}"/>
                  </a:ext>
                </a:extLst>
              </p:cNvPr>
              <p:cNvSpPr/>
              <p:nvPr/>
            </p:nvSpPr>
            <p:spPr>
              <a:xfrm>
                <a:off x="7292382" y="3056675"/>
                <a:ext cx="3818637" cy="1378175"/>
              </a:xfrm>
              <a:prstGeom prst="rect">
                <a:avLst/>
              </a:prstGeom>
              <a:noFill/>
              <a:ln>
                <a:solidFill>
                  <a:srgbClr val="AB4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sz="2400" b="1" dirty="0">
                  <a:solidFill>
                    <a:schemeClr val="tx1"/>
                  </a:solidFill>
                </a:endParaRPr>
              </a:p>
              <a:p>
                <a:pPr algn="ctr"/>
                <a:endParaRPr lang="de-DE" sz="2400" b="1" dirty="0">
                  <a:solidFill>
                    <a:schemeClr val="tx1"/>
                  </a:solidFill>
                </a:endParaRPr>
              </a:p>
              <a:p>
                <a:r>
                  <a:rPr lang="de-DE" sz="2400" b="1" dirty="0">
                    <a:solidFill>
                      <a:schemeClr val="tx1"/>
                    </a:solidFill>
                  </a:rPr>
                  <a:t>        1		3	   2</a:t>
                </a:r>
                <a:endParaRPr lang="en-DE" b="1" dirty="0">
                  <a:solidFill>
                    <a:schemeClr val="tx1"/>
                  </a:solidFill>
                </a:endParaRPr>
              </a:p>
            </p:txBody>
          </p:sp>
          <p:sp>
            <p:nvSpPr>
              <p:cNvPr id="31" name="Rechteck 30">
                <a:extLst>
                  <a:ext uri="{FF2B5EF4-FFF2-40B4-BE49-F238E27FC236}">
                    <a16:creationId xmlns:a16="http://schemas.microsoft.com/office/drawing/2014/main" id="{F30F7A36-A6A6-4D09-9F5A-40208147581D}"/>
                  </a:ext>
                </a:extLst>
              </p:cNvPr>
              <p:cNvSpPr/>
              <p:nvPr/>
            </p:nvSpPr>
            <p:spPr>
              <a:xfrm>
                <a:off x="8598226" y="3056674"/>
                <a:ext cx="1272879" cy="1378175"/>
              </a:xfrm>
              <a:prstGeom prst="rect">
                <a:avLst/>
              </a:prstGeom>
              <a:noFill/>
              <a:ln>
                <a:solidFill>
                  <a:srgbClr val="AB41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spTree>
    <p:extLst>
      <p:ext uri="{BB962C8B-B14F-4D97-AF65-F5344CB8AC3E}">
        <p14:creationId xmlns:p14="http://schemas.microsoft.com/office/powerpoint/2010/main" val="4188026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200" y="365126"/>
            <a:ext cx="10515600" cy="577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de-DE" sz="3959"/>
              <a:t>Randbedingungen</a:t>
            </a:r>
            <a:endParaRPr sz="3959"/>
          </a:p>
        </p:txBody>
      </p:sp>
      <p:sp>
        <p:nvSpPr>
          <p:cNvPr id="101" name="Google Shape;101;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de-DE"/>
              <a:t>05.11.2020</a:t>
            </a:r>
            <a:endParaRPr/>
          </a:p>
        </p:txBody>
      </p:sp>
      <p:sp>
        <p:nvSpPr>
          <p:cNvPr id="102" name="Google Shape;102;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de-DE"/>
              <a:t>Sandbox</a:t>
            </a:r>
            <a:endParaRPr/>
          </a:p>
        </p:txBody>
      </p:sp>
      <p:sp>
        <p:nvSpPr>
          <p:cNvPr id="103" name="Google Shape;103;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DE"/>
              <a:t>7</a:t>
            </a:fld>
            <a:endParaRPr/>
          </a:p>
        </p:txBody>
      </p:sp>
      <p:sp>
        <p:nvSpPr>
          <p:cNvPr id="104" name="Google Shape;104;p14"/>
          <p:cNvSpPr/>
          <p:nvPr/>
        </p:nvSpPr>
        <p:spPr>
          <a:xfrm>
            <a:off x="3893300" y="1445150"/>
            <a:ext cx="3966900" cy="514800"/>
          </a:xfrm>
          <a:prstGeom prst="rect">
            <a:avLst/>
          </a:prstGeom>
          <a:solidFill>
            <a:srgbClr val="AB41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solidFill>
                  <a:schemeClr val="lt1"/>
                </a:solidFill>
                <a:latin typeface="Calibri"/>
                <a:ea typeface="Calibri"/>
                <a:cs typeface="Calibri"/>
                <a:sym typeface="Calibri"/>
              </a:rPr>
              <a:t>technisch</a:t>
            </a:r>
            <a:endParaRPr sz="1800" b="0" i="0" u="none" strike="noStrike" cap="none">
              <a:solidFill>
                <a:schemeClr val="lt1"/>
              </a:solidFill>
              <a:latin typeface="Calibri"/>
              <a:ea typeface="Calibri"/>
              <a:cs typeface="Calibri"/>
              <a:sym typeface="Calibri"/>
            </a:endParaRPr>
          </a:p>
        </p:txBody>
      </p:sp>
      <p:sp>
        <p:nvSpPr>
          <p:cNvPr id="105" name="Google Shape;105;p14"/>
          <p:cNvSpPr/>
          <p:nvPr/>
        </p:nvSpPr>
        <p:spPr>
          <a:xfrm>
            <a:off x="8292400" y="3859575"/>
            <a:ext cx="2352000" cy="514800"/>
          </a:xfrm>
          <a:prstGeom prst="rect">
            <a:avLst/>
          </a:prstGeom>
          <a:solidFill>
            <a:srgbClr val="DCAB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solidFill>
                  <a:schemeClr val="lt1"/>
                </a:solidFill>
                <a:latin typeface="Calibri"/>
                <a:ea typeface="Calibri"/>
                <a:cs typeface="Calibri"/>
                <a:sym typeface="Calibri"/>
              </a:rPr>
              <a:t>sozial</a:t>
            </a:r>
            <a:endParaRPr sz="1800" b="0" i="0" u="none" strike="noStrike" cap="none">
              <a:solidFill>
                <a:schemeClr val="lt1"/>
              </a:solidFill>
              <a:latin typeface="Calibri"/>
              <a:ea typeface="Calibri"/>
              <a:cs typeface="Calibri"/>
              <a:sym typeface="Calibri"/>
            </a:endParaRPr>
          </a:p>
        </p:txBody>
      </p:sp>
      <p:sp>
        <p:nvSpPr>
          <p:cNvPr id="106" name="Google Shape;106;p14"/>
          <p:cNvSpPr/>
          <p:nvPr/>
        </p:nvSpPr>
        <p:spPr>
          <a:xfrm>
            <a:off x="8292400" y="1445150"/>
            <a:ext cx="2352000" cy="514800"/>
          </a:xfrm>
          <a:prstGeom prst="rect">
            <a:avLst/>
          </a:prstGeom>
          <a:solidFill>
            <a:srgbClr val="F9EC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solidFill>
                  <a:schemeClr val="lt1"/>
                </a:solidFill>
                <a:latin typeface="Calibri"/>
                <a:ea typeface="Calibri"/>
                <a:cs typeface="Calibri"/>
                <a:sym typeface="Calibri"/>
              </a:rPr>
              <a:t>organisatorisch</a:t>
            </a:r>
            <a:endParaRPr sz="1800" b="0" i="0" u="none" strike="noStrike" cap="none">
              <a:solidFill>
                <a:schemeClr val="lt1"/>
              </a:solidFill>
              <a:latin typeface="Calibri"/>
              <a:ea typeface="Calibri"/>
              <a:cs typeface="Calibri"/>
              <a:sym typeface="Calibri"/>
            </a:endParaRPr>
          </a:p>
        </p:txBody>
      </p:sp>
      <p:sp>
        <p:nvSpPr>
          <p:cNvPr id="107" name="Google Shape;107;p14"/>
          <p:cNvSpPr/>
          <p:nvPr/>
        </p:nvSpPr>
        <p:spPr>
          <a:xfrm>
            <a:off x="1474489" y="1445150"/>
            <a:ext cx="1986600" cy="514800"/>
          </a:xfrm>
          <a:prstGeom prst="rect">
            <a:avLst/>
          </a:prstGeom>
          <a:solidFill>
            <a:srgbClr val="93CA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solidFill>
                  <a:schemeClr val="lt1"/>
                </a:solidFill>
                <a:latin typeface="Calibri"/>
                <a:ea typeface="Calibri"/>
                <a:cs typeface="Calibri"/>
                <a:sym typeface="Calibri"/>
              </a:rPr>
              <a:t>zeitlich</a:t>
            </a:r>
            <a:endParaRPr sz="1800" b="0" i="0" u="none" strike="noStrike" cap="none">
              <a:solidFill>
                <a:schemeClr val="lt1"/>
              </a:solidFill>
              <a:latin typeface="Calibri"/>
              <a:ea typeface="Calibri"/>
              <a:cs typeface="Calibri"/>
              <a:sym typeface="Calibri"/>
            </a:endParaRPr>
          </a:p>
        </p:txBody>
      </p:sp>
      <p:sp>
        <p:nvSpPr>
          <p:cNvPr id="108" name="Google Shape;108;p14"/>
          <p:cNvSpPr/>
          <p:nvPr/>
        </p:nvSpPr>
        <p:spPr>
          <a:xfrm>
            <a:off x="1474500" y="2318575"/>
            <a:ext cx="19866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latin typeface="Calibri"/>
                <a:ea typeface="Calibri"/>
                <a:cs typeface="Calibri"/>
                <a:sym typeface="Calibri"/>
              </a:rPr>
              <a:t>KW 42 - 46</a:t>
            </a:r>
            <a:endParaRPr sz="1800">
              <a:latin typeface="Calibri"/>
              <a:ea typeface="Calibri"/>
              <a:cs typeface="Calibri"/>
              <a:sym typeface="Calibri"/>
            </a:endParaRPr>
          </a:p>
          <a:p>
            <a:pPr marL="0" marR="0" lvl="0" indent="0" algn="ctr" rtl="0">
              <a:spcBef>
                <a:spcPts val="0"/>
              </a:spcBef>
              <a:spcAft>
                <a:spcPts val="0"/>
              </a:spcAft>
              <a:buNone/>
            </a:pPr>
            <a:r>
              <a:rPr lang="de-DE" sz="1800" b="1">
                <a:latin typeface="Calibri"/>
                <a:ea typeface="Calibri"/>
                <a:cs typeface="Calibri"/>
                <a:sym typeface="Calibri"/>
              </a:rPr>
              <a:t>Exploration</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Review 10.11.20</a:t>
            </a:r>
            <a:endParaRPr sz="1800">
              <a:latin typeface="Calibri"/>
              <a:ea typeface="Calibri"/>
              <a:cs typeface="Calibri"/>
              <a:sym typeface="Calibri"/>
            </a:endParaRPr>
          </a:p>
        </p:txBody>
      </p:sp>
      <p:sp>
        <p:nvSpPr>
          <p:cNvPr id="109" name="Google Shape;109;p14"/>
          <p:cNvSpPr/>
          <p:nvPr/>
        </p:nvSpPr>
        <p:spPr>
          <a:xfrm>
            <a:off x="1474500" y="3269829"/>
            <a:ext cx="19866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latin typeface="Calibri"/>
                <a:ea typeface="Calibri"/>
                <a:cs typeface="Calibri"/>
                <a:sym typeface="Calibri"/>
              </a:rPr>
              <a:t>KW 46 - 51</a:t>
            </a:r>
            <a:endParaRPr sz="1800">
              <a:latin typeface="Calibri"/>
              <a:ea typeface="Calibri"/>
              <a:cs typeface="Calibri"/>
              <a:sym typeface="Calibri"/>
            </a:endParaRPr>
          </a:p>
          <a:p>
            <a:pPr marL="0" marR="0" lvl="0" indent="0" algn="ctr" rtl="0">
              <a:spcBef>
                <a:spcPts val="0"/>
              </a:spcBef>
              <a:spcAft>
                <a:spcPts val="0"/>
              </a:spcAft>
              <a:buNone/>
            </a:pPr>
            <a:r>
              <a:rPr lang="de-DE" sz="1800" b="1">
                <a:latin typeface="Calibri"/>
                <a:ea typeface="Calibri"/>
                <a:cs typeface="Calibri"/>
                <a:sym typeface="Calibri"/>
              </a:rPr>
              <a:t>Wachstum</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Review 15.12.20</a:t>
            </a:r>
            <a:endParaRPr sz="1800">
              <a:latin typeface="Calibri"/>
              <a:ea typeface="Calibri"/>
              <a:cs typeface="Calibri"/>
              <a:sym typeface="Calibri"/>
            </a:endParaRPr>
          </a:p>
        </p:txBody>
      </p:sp>
      <p:sp>
        <p:nvSpPr>
          <p:cNvPr id="110" name="Google Shape;110;p14"/>
          <p:cNvSpPr/>
          <p:nvPr/>
        </p:nvSpPr>
        <p:spPr>
          <a:xfrm>
            <a:off x="1474500" y="4221074"/>
            <a:ext cx="1986600" cy="14676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a:latin typeface="Calibri"/>
                <a:ea typeface="Calibri"/>
                <a:cs typeface="Calibri"/>
                <a:sym typeface="Calibri"/>
              </a:rPr>
              <a:t>KW 51 - 04</a:t>
            </a:r>
            <a:endParaRPr sz="1800">
              <a:latin typeface="Calibri"/>
              <a:ea typeface="Calibri"/>
              <a:cs typeface="Calibri"/>
              <a:sym typeface="Calibri"/>
            </a:endParaRPr>
          </a:p>
          <a:p>
            <a:pPr marL="0" marR="0" lvl="0" indent="0" algn="ctr" rtl="0">
              <a:spcBef>
                <a:spcPts val="0"/>
              </a:spcBef>
              <a:spcAft>
                <a:spcPts val="0"/>
              </a:spcAft>
              <a:buNone/>
            </a:pPr>
            <a:r>
              <a:rPr lang="de-DE" sz="1800" b="1">
                <a:latin typeface="Calibri"/>
                <a:ea typeface="Calibri"/>
                <a:cs typeface="Calibri"/>
                <a:sym typeface="Calibri"/>
              </a:rPr>
              <a:t>Konsolidierung</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Review 10.11.20</a:t>
            </a:r>
            <a:endParaRPr sz="1800">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Übergabe Kunde, Messe</a:t>
            </a:r>
            <a:endParaRPr sz="1800">
              <a:latin typeface="Calibri"/>
              <a:ea typeface="Calibri"/>
              <a:cs typeface="Calibri"/>
              <a:sym typeface="Calibri"/>
            </a:endParaRPr>
          </a:p>
        </p:txBody>
      </p:sp>
      <p:sp>
        <p:nvSpPr>
          <p:cNvPr id="111" name="Google Shape;111;p14"/>
          <p:cNvSpPr/>
          <p:nvPr/>
        </p:nvSpPr>
        <p:spPr>
          <a:xfrm>
            <a:off x="3893300" y="2318575"/>
            <a:ext cx="3966900" cy="428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Sandbox</a:t>
            </a:r>
            <a:endParaRPr sz="1800">
              <a:latin typeface="Calibri"/>
              <a:ea typeface="Calibri"/>
              <a:cs typeface="Calibri"/>
              <a:sym typeface="Calibri"/>
            </a:endParaRPr>
          </a:p>
        </p:txBody>
      </p:sp>
      <p:sp>
        <p:nvSpPr>
          <p:cNvPr id="112" name="Google Shape;112;p14"/>
          <p:cNvSpPr/>
          <p:nvPr/>
        </p:nvSpPr>
        <p:spPr>
          <a:xfrm>
            <a:off x="3893300" y="2879300"/>
            <a:ext cx="3966900" cy="656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Programmierumgebung</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Unity (Version 2019.2.14f1)</a:t>
            </a:r>
            <a:endParaRPr sz="1800">
              <a:latin typeface="Calibri"/>
              <a:ea typeface="Calibri"/>
              <a:cs typeface="Calibri"/>
              <a:sym typeface="Calibri"/>
            </a:endParaRPr>
          </a:p>
        </p:txBody>
      </p:sp>
      <p:sp>
        <p:nvSpPr>
          <p:cNvPr id="113" name="Google Shape;113;p14"/>
          <p:cNvSpPr/>
          <p:nvPr/>
        </p:nvSpPr>
        <p:spPr>
          <a:xfrm>
            <a:off x="3893300" y="3668025"/>
            <a:ext cx="3966900" cy="897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Beamer</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 BenQ, kurzdistanz, hohe Helligkeit (wird evtl ersetzt)</a:t>
            </a:r>
            <a:endParaRPr sz="1800">
              <a:latin typeface="Calibri"/>
              <a:ea typeface="Calibri"/>
              <a:cs typeface="Calibri"/>
              <a:sym typeface="Calibri"/>
            </a:endParaRPr>
          </a:p>
        </p:txBody>
      </p:sp>
      <p:sp>
        <p:nvSpPr>
          <p:cNvPr id="114" name="Google Shape;114;p14"/>
          <p:cNvSpPr/>
          <p:nvPr/>
        </p:nvSpPr>
        <p:spPr>
          <a:xfrm>
            <a:off x="3893300" y="4698250"/>
            <a:ext cx="3966900" cy="656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Tiefensensor und Kamera</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Intel Realsense D415 - Intel L515</a:t>
            </a:r>
            <a:endParaRPr sz="1800">
              <a:latin typeface="Calibri"/>
              <a:ea typeface="Calibri"/>
              <a:cs typeface="Calibri"/>
              <a:sym typeface="Calibri"/>
            </a:endParaRPr>
          </a:p>
        </p:txBody>
      </p:sp>
      <p:sp>
        <p:nvSpPr>
          <p:cNvPr id="115" name="Google Shape;115;p14"/>
          <p:cNvSpPr/>
          <p:nvPr/>
        </p:nvSpPr>
        <p:spPr>
          <a:xfrm>
            <a:off x="3893300" y="5486975"/>
            <a:ext cx="3966900" cy="656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Windows, C#</a:t>
            </a:r>
            <a:endParaRPr sz="1800">
              <a:latin typeface="Calibri"/>
              <a:ea typeface="Calibri"/>
              <a:cs typeface="Calibri"/>
              <a:sym typeface="Calibri"/>
            </a:endParaRPr>
          </a:p>
        </p:txBody>
      </p:sp>
      <p:sp>
        <p:nvSpPr>
          <p:cNvPr id="116" name="Google Shape;116;p14"/>
          <p:cNvSpPr/>
          <p:nvPr/>
        </p:nvSpPr>
        <p:spPr>
          <a:xfrm>
            <a:off x="8292400" y="2318575"/>
            <a:ext cx="2352000" cy="428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Bibliothekstellplatz</a:t>
            </a:r>
            <a:endParaRPr sz="1800">
              <a:latin typeface="Calibri"/>
              <a:ea typeface="Calibri"/>
              <a:cs typeface="Calibri"/>
              <a:sym typeface="Calibri"/>
            </a:endParaRPr>
          </a:p>
        </p:txBody>
      </p:sp>
      <p:sp>
        <p:nvSpPr>
          <p:cNvPr id="117" name="Google Shape;117;p14"/>
          <p:cNvSpPr/>
          <p:nvPr/>
        </p:nvSpPr>
        <p:spPr>
          <a:xfrm>
            <a:off x="8292400" y="2879300"/>
            <a:ext cx="2352000" cy="656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Laborzugang</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Mo - Fr bis 17:00 Uhr</a:t>
            </a:r>
            <a:endParaRPr sz="1800">
              <a:latin typeface="Calibri"/>
              <a:ea typeface="Calibri"/>
              <a:cs typeface="Calibri"/>
              <a:sym typeface="Calibri"/>
            </a:endParaRPr>
          </a:p>
        </p:txBody>
      </p:sp>
      <p:sp>
        <p:nvSpPr>
          <p:cNvPr id="118" name="Google Shape;118;p14"/>
          <p:cNvSpPr/>
          <p:nvPr/>
        </p:nvSpPr>
        <p:spPr>
          <a:xfrm>
            <a:off x="8292400" y="4698250"/>
            <a:ext cx="2352000" cy="1445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1">
                <a:latin typeface="Calibri"/>
                <a:ea typeface="Calibri"/>
                <a:cs typeface="Calibri"/>
                <a:sym typeface="Calibri"/>
              </a:rPr>
              <a:t>Interessen- u.</a:t>
            </a:r>
            <a:endParaRPr sz="1800" b="1">
              <a:latin typeface="Calibri"/>
              <a:ea typeface="Calibri"/>
              <a:cs typeface="Calibri"/>
              <a:sym typeface="Calibri"/>
            </a:endParaRPr>
          </a:p>
          <a:p>
            <a:pPr marL="0" marR="0" lvl="0" indent="0" algn="ctr" rtl="0">
              <a:spcBef>
                <a:spcPts val="0"/>
              </a:spcBef>
              <a:spcAft>
                <a:spcPts val="0"/>
              </a:spcAft>
              <a:buNone/>
            </a:pPr>
            <a:r>
              <a:rPr lang="de-DE" sz="1800" b="1">
                <a:latin typeface="Calibri"/>
                <a:ea typeface="Calibri"/>
                <a:cs typeface="Calibri"/>
                <a:sym typeface="Calibri"/>
              </a:rPr>
              <a:t>Altersgruppen</a:t>
            </a:r>
            <a:endParaRPr sz="1800" b="1">
              <a:latin typeface="Calibri"/>
              <a:ea typeface="Calibri"/>
              <a:cs typeface="Calibri"/>
              <a:sym typeface="Calibri"/>
            </a:endParaRPr>
          </a:p>
          <a:p>
            <a:pPr marL="0" marR="0" lvl="0" indent="0" algn="ctr" rtl="0">
              <a:spcBef>
                <a:spcPts val="0"/>
              </a:spcBef>
              <a:spcAft>
                <a:spcPts val="0"/>
              </a:spcAft>
              <a:buNone/>
            </a:pPr>
            <a:r>
              <a:rPr lang="de-DE" sz="1800">
                <a:latin typeface="Calibri"/>
                <a:ea typeface="Calibri"/>
                <a:cs typeface="Calibri"/>
                <a:sym typeface="Calibri"/>
              </a:rPr>
              <a:t>Tobias, Bibliothekarin, Kinder/Erwachsene</a:t>
            </a:r>
            <a:endParaRPr sz="18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10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10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1000"/>
                                        <p:tgtEl>
                                          <p:spTgt spid="1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1000"/>
                                        <p:tgtEl>
                                          <p:spTgt spid="1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1000"/>
                                        <p:tgtEl>
                                          <p:spTgt spid="1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1000"/>
                                        <p:tgtEl>
                                          <p:spTgt spid="1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1000"/>
                                        <p:tgtEl>
                                          <p:spTgt spid="1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1000"/>
                                        <p:tgtEl>
                                          <p:spTgt spid="1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1000"/>
                                        <p:tgtEl>
                                          <p:spTgt spid="1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1000"/>
                                        <p:tgtEl>
                                          <p:spTgt spid="1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1000"/>
                                        <p:tgtEl>
                                          <p:spTgt spid="1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fade">
                                      <p:cBhvr>
                                        <p:cTn id="7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838200" y="365126"/>
            <a:ext cx="10515600" cy="577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de-DE" sz="3959"/>
              <a:t>Risikomanagement</a:t>
            </a:r>
            <a:endParaRPr sz="3959"/>
          </a:p>
        </p:txBody>
      </p:sp>
      <p:sp>
        <p:nvSpPr>
          <p:cNvPr id="124" name="Google Shape;124;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de-DE"/>
              <a:t>05.11.2020</a:t>
            </a:r>
            <a:endParaRPr/>
          </a:p>
        </p:txBody>
      </p:sp>
      <p:sp>
        <p:nvSpPr>
          <p:cNvPr id="125" name="Google Shape;125;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de-DE"/>
              <a:t>Sandbox</a:t>
            </a:r>
            <a:endParaRPr/>
          </a:p>
        </p:txBody>
      </p:sp>
      <p:sp>
        <p:nvSpPr>
          <p:cNvPr id="126" name="Google Shape;126;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de-DE"/>
              <a:t>8</a:t>
            </a:fld>
            <a:endParaRPr/>
          </a:p>
        </p:txBody>
      </p:sp>
      <p:pic>
        <p:nvPicPr>
          <p:cNvPr id="127" name="Google Shape;127;p15"/>
          <p:cNvPicPr preferRelativeResize="0"/>
          <p:nvPr/>
        </p:nvPicPr>
        <p:blipFill>
          <a:blip r:embed="rId3">
            <a:alphaModFix/>
          </a:blip>
          <a:stretch>
            <a:fillRect/>
          </a:stretch>
        </p:blipFill>
        <p:spPr>
          <a:xfrm>
            <a:off x="1214488" y="1141726"/>
            <a:ext cx="9763031" cy="5108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F5A3-D449-4D58-ADB2-66B4C634DD89}"/>
              </a:ext>
            </a:extLst>
          </p:cNvPr>
          <p:cNvSpPr>
            <a:spLocks noGrp="1"/>
          </p:cNvSpPr>
          <p:nvPr>
            <p:ph type="title"/>
          </p:nvPr>
        </p:nvSpPr>
        <p:spPr/>
        <p:txBody>
          <a:bodyPr>
            <a:normAutofit fontScale="90000"/>
          </a:bodyPr>
          <a:lstStyle/>
          <a:p>
            <a:r>
              <a:rPr lang="de-DE" dirty="0" err="1"/>
              <a:t>Beamer</a:t>
            </a:r>
            <a:r>
              <a:rPr lang="de-DE" dirty="0"/>
              <a:t> - </a:t>
            </a:r>
            <a:r>
              <a:rPr lang="de-DE" dirty="0" err="1"/>
              <a:t>BenQ</a:t>
            </a:r>
            <a:r>
              <a:rPr lang="de-DE" dirty="0"/>
              <a:t> MS630ST</a:t>
            </a:r>
          </a:p>
        </p:txBody>
      </p:sp>
      <p:graphicFrame>
        <p:nvGraphicFramePr>
          <p:cNvPr id="7" name="Inhaltsplatzhalter 6">
            <a:extLst>
              <a:ext uri="{FF2B5EF4-FFF2-40B4-BE49-F238E27FC236}">
                <a16:creationId xmlns:a16="http://schemas.microsoft.com/office/drawing/2014/main" id="{4BF7B4FF-E264-43AB-887A-856F956129EF}"/>
              </a:ext>
            </a:extLst>
          </p:cNvPr>
          <p:cNvGraphicFramePr>
            <a:graphicFrameLocks noGrp="1"/>
          </p:cNvGraphicFramePr>
          <p:nvPr>
            <p:ph idx="1"/>
          </p:nvPr>
        </p:nvGraphicFramePr>
        <p:xfrm>
          <a:off x="838200" y="1226503"/>
          <a:ext cx="4910445" cy="3992880"/>
        </p:xfrm>
        <a:graphic>
          <a:graphicData uri="http://schemas.openxmlformats.org/drawingml/2006/table">
            <a:tbl>
              <a:tblPr/>
              <a:tblGrid>
                <a:gridCol w="2007108">
                  <a:extLst>
                    <a:ext uri="{9D8B030D-6E8A-4147-A177-3AD203B41FA5}">
                      <a16:colId xmlns:a16="http://schemas.microsoft.com/office/drawing/2014/main" val="1471685674"/>
                    </a:ext>
                  </a:extLst>
                </a:gridCol>
                <a:gridCol w="2903337">
                  <a:extLst>
                    <a:ext uri="{9D8B030D-6E8A-4147-A177-3AD203B41FA5}">
                      <a16:colId xmlns:a16="http://schemas.microsoft.com/office/drawing/2014/main" val="2055935835"/>
                    </a:ext>
                  </a:extLst>
                </a:gridCol>
              </a:tblGrid>
              <a:tr h="0">
                <a:tc>
                  <a:txBody>
                    <a:bodyPr/>
                    <a:lstStyle/>
                    <a:p>
                      <a:pPr marL="0" marR="0" fontAlgn="t">
                        <a:spcBef>
                          <a:spcPts val="0"/>
                        </a:spcBef>
                        <a:spcAft>
                          <a:spcPts val="0"/>
                        </a:spcAft>
                      </a:pPr>
                      <a:r>
                        <a:rPr lang="de-DE" sz="1400" b="1">
                          <a:effectLst/>
                          <a:latin typeface="+mn-lt"/>
                        </a:rPr>
                        <a:t>Projection System</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DLP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76043"/>
                  </a:ext>
                </a:extLst>
              </a:tr>
              <a:tr h="0">
                <a:tc>
                  <a:txBody>
                    <a:bodyPr/>
                    <a:lstStyle/>
                    <a:p>
                      <a:pPr marL="0" marR="0" fontAlgn="t">
                        <a:spcBef>
                          <a:spcPts val="0"/>
                        </a:spcBef>
                        <a:spcAft>
                          <a:spcPts val="0"/>
                        </a:spcAft>
                      </a:pPr>
                      <a:r>
                        <a:rPr lang="de-DE" sz="1400" b="1" dirty="0">
                          <a:effectLst/>
                          <a:latin typeface="+mn-lt"/>
                        </a:rPr>
                        <a:t>Resolution</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SVGA(800x600) VGA(640 x 480) </a:t>
                      </a:r>
                      <a:r>
                        <a:rPr lang="de-DE" sz="1400" dirty="0" err="1">
                          <a:effectLst/>
                          <a:latin typeface="+mn-lt"/>
                        </a:rPr>
                        <a:t>to</a:t>
                      </a:r>
                      <a:r>
                        <a:rPr lang="de-DE" sz="1400" dirty="0">
                          <a:effectLst/>
                          <a:latin typeface="+mn-lt"/>
                        </a:rPr>
                        <a:t> UXGA(1600 x 1200)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413668"/>
                  </a:ext>
                </a:extLst>
              </a:tr>
              <a:tr h="0">
                <a:tc>
                  <a:txBody>
                    <a:bodyPr/>
                    <a:lstStyle/>
                    <a:p>
                      <a:pPr marL="0" marR="0" fontAlgn="t">
                        <a:spcBef>
                          <a:spcPts val="0"/>
                        </a:spcBef>
                        <a:spcAft>
                          <a:spcPts val="0"/>
                        </a:spcAft>
                      </a:pPr>
                      <a:r>
                        <a:rPr lang="de-DE" sz="1400" b="1" dirty="0" err="1">
                          <a:effectLst/>
                          <a:latin typeface="+mn-lt"/>
                        </a:rPr>
                        <a:t>Brightness</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3200 ANSI lumens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028527"/>
                  </a:ext>
                </a:extLst>
              </a:tr>
              <a:tr h="0">
                <a:tc>
                  <a:txBody>
                    <a:bodyPr/>
                    <a:lstStyle/>
                    <a:p>
                      <a:pPr marL="0" marR="0" fontAlgn="t">
                        <a:spcBef>
                          <a:spcPts val="0"/>
                        </a:spcBef>
                        <a:spcAft>
                          <a:spcPts val="0"/>
                        </a:spcAft>
                      </a:pPr>
                      <a:r>
                        <a:rPr lang="de-DE" sz="1400" b="1" dirty="0" err="1">
                          <a:effectLst/>
                          <a:latin typeface="+mn-lt"/>
                        </a:rPr>
                        <a:t>Contrast</a:t>
                      </a:r>
                      <a:r>
                        <a:rPr lang="de-DE" sz="1400" b="1" dirty="0">
                          <a:effectLst/>
                          <a:latin typeface="+mn-lt"/>
                        </a:rPr>
                        <a: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13000:1</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640511"/>
                  </a:ext>
                </a:extLst>
              </a:tr>
              <a:tr h="0">
                <a:tc>
                  <a:txBody>
                    <a:bodyPr/>
                    <a:lstStyle/>
                    <a:p>
                      <a:pPr marL="0" marR="0" fontAlgn="t">
                        <a:spcBef>
                          <a:spcPts val="0"/>
                        </a:spcBef>
                        <a:spcAft>
                          <a:spcPts val="0"/>
                        </a:spcAft>
                      </a:pPr>
                      <a:r>
                        <a:rPr lang="de-DE" sz="1400" b="1">
                          <a:effectLst/>
                          <a:latin typeface="+mn-lt"/>
                        </a:rPr>
                        <a:t>Display Color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30 Bits (1,07 billion colors)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7668"/>
                  </a:ext>
                </a:extLst>
              </a:tr>
              <a:tr h="0">
                <a:tc>
                  <a:txBody>
                    <a:bodyPr/>
                    <a:lstStyle/>
                    <a:p>
                      <a:pPr marL="0" marR="0" fontAlgn="t">
                        <a:spcBef>
                          <a:spcPts val="0"/>
                        </a:spcBef>
                        <a:spcAft>
                          <a:spcPts val="0"/>
                        </a:spcAft>
                      </a:pPr>
                      <a:r>
                        <a:rPr lang="de-DE" sz="1400" b="1">
                          <a:effectLst/>
                          <a:latin typeface="+mn-lt"/>
                        </a:rPr>
                        <a:t>Native Aspect Ratio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Native 4:3 (5 aspect ratio selectable)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738906"/>
                  </a:ext>
                </a:extLst>
              </a:tr>
              <a:tr h="0">
                <a:tc>
                  <a:txBody>
                    <a:bodyPr/>
                    <a:lstStyle/>
                    <a:p>
                      <a:pPr marL="0" marR="0" fontAlgn="t">
                        <a:spcBef>
                          <a:spcPts val="0"/>
                        </a:spcBef>
                        <a:spcAft>
                          <a:spcPts val="0"/>
                        </a:spcAft>
                      </a:pPr>
                      <a:r>
                        <a:rPr lang="de-DE" sz="1400" b="1">
                          <a:effectLst/>
                          <a:latin typeface="+mn-lt"/>
                        </a:rPr>
                        <a:t>Light Source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Lamp</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151341"/>
                  </a:ext>
                </a:extLst>
              </a:tr>
              <a:tr h="0">
                <a:tc>
                  <a:txBody>
                    <a:bodyPr/>
                    <a:lstStyle/>
                    <a:p>
                      <a:pPr marL="0" marR="0" fontAlgn="t">
                        <a:spcBef>
                          <a:spcPts val="0"/>
                        </a:spcBef>
                        <a:spcAft>
                          <a:spcPts val="0"/>
                        </a:spcAft>
                      </a:pPr>
                      <a:r>
                        <a:rPr lang="de-DE" sz="1400" b="1">
                          <a:effectLst/>
                          <a:latin typeface="+mn-lt"/>
                        </a:rPr>
                        <a:t>Light Source Wattage </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196W</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79685"/>
                  </a:ext>
                </a:extLst>
              </a:tr>
              <a:tr h="0">
                <a:tc>
                  <a:txBody>
                    <a:bodyPr/>
                    <a:lstStyle/>
                    <a:p>
                      <a:pPr marL="0" marR="0" fontAlgn="t">
                        <a:spcBef>
                          <a:spcPts val="0"/>
                        </a:spcBef>
                        <a:spcAft>
                          <a:spcPts val="0"/>
                        </a:spcAft>
                      </a:pPr>
                      <a:r>
                        <a:rPr lang="de-DE" sz="1400" b="1">
                          <a:effectLst/>
                          <a:latin typeface="+mn-lt"/>
                        </a:rPr>
                        <a:t>Light Source life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4500/6000/6500/10000 Hours</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18889"/>
                  </a:ext>
                </a:extLst>
              </a:tr>
              <a:tr h="0">
                <a:tc>
                  <a:txBody>
                    <a:bodyPr/>
                    <a:lstStyle/>
                    <a:p>
                      <a:pPr marL="0" marR="0" fontAlgn="t">
                        <a:spcBef>
                          <a:spcPts val="0"/>
                        </a:spcBef>
                        <a:spcAft>
                          <a:spcPts val="0"/>
                        </a:spcAft>
                      </a:pPr>
                      <a:r>
                        <a:rPr lang="de-DE" sz="1400" b="1" dirty="0" err="1">
                          <a:effectLst/>
                          <a:latin typeface="+mn-lt"/>
                        </a:rPr>
                        <a:t>Acoustic</a:t>
                      </a:r>
                      <a:r>
                        <a:rPr lang="de-DE" sz="1400" b="1" dirty="0">
                          <a:effectLst/>
                          <a:latin typeface="+mn-lt"/>
                        </a:rPr>
                        <a:t> Noise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33/28 dBA (normal/eco)</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782130"/>
                  </a:ext>
                </a:extLst>
              </a:tr>
              <a:tr h="0">
                <a:tc>
                  <a:txBody>
                    <a:bodyPr/>
                    <a:lstStyle/>
                    <a:p>
                      <a:pPr marL="0" marR="0" fontAlgn="t">
                        <a:spcBef>
                          <a:spcPts val="0"/>
                        </a:spcBef>
                        <a:spcAft>
                          <a:spcPts val="0"/>
                        </a:spcAft>
                      </a:pPr>
                      <a:r>
                        <a:rPr lang="de-DE" sz="1400" b="1">
                          <a:effectLst/>
                          <a:latin typeface="+mn-lt"/>
                        </a:rPr>
                        <a:t>Operating Temperature</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a:effectLst/>
                          <a:latin typeface="+mn-lt"/>
                        </a:rPr>
                        <a:t>0~40℃</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035381"/>
                  </a:ext>
                </a:extLst>
              </a:tr>
              <a:tr h="0">
                <a:tc>
                  <a:txBody>
                    <a:bodyPr/>
                    <a:lstStyle/>
                    <a:p>
                      <a:pPr marL="0" marR="0" fontAlgn="t">
                        <a:spcBef>
                          <a:spcPts val="0"/>
                        </a:spcBef>
                        <a:spcAft>
                          <a:spcPts val="0"/>
                        </a:spcAft>
                      </a:pPr>
                      <a:r>
                        <a:rPr lang="de-DE" sz="1400" b="1" dirty="0">
                          <a:effectLst/>
                          <a:latin typeface="+mn-lt"/>
                        </a:rPr>
                        <a:t>Net </a:t>
                      </a:r>
                      <a:r>
                        <a:rPr lang="de-DE" sz="1400" b="1" dirty="0" err="1">
                          <a:effectLst/>
                          <a:latin typeface="+mn-lt"/>
                        </a:rPr>
                        <a:t>Weight</a:t>
                      </a:r>
                      <a:endParaRPr lang="de-DE" sz="1400" b="1" dirty="0">
                        <a:effectLst/>
                        <a:latin typeface="+mn-lt"/>
                      </a:endParaRP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fontAlgn="t">
                        <a:spcBef>
                          <a:spcPts val="0"/>
                        </a:spcBef>
                        <a:spcAft>
                          <a:spcPts val="0"/>
                        </a:spcAft>
                      </a:pPr>
                      <a:r>
                        <a:rPr lang="de-DE" sz="1400" dirty="0">
                          <a:effectLst/>
                          <a:latin typeface="+mn-lt"/>
                        </a:rPr>
                        <a:t>~2.6 kg</a:t>
                      </a:r>
                    </a:p>
                  </a:txBody>
                  <a:tcPr marL="50800" marR="50800" marT="50800" marB="508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087347"/>
                  </a:ext>
                </a:extLst>
              </a:tr>
            </a:tbl>
          </a:graphicData>
        </a:graphic>
      </p:graphicFrame>
      <p:sp>
        <p:nvSpPr>
          <p:cNvPr id="4" name="Datumsplatzhalter 3">
            <a:extLst>
              <a:ext uri="{FF2B5EF4-FFF2-40B4-BE49-F238E27FC236}">
                <a16:creationId xmlns:a16="http://schemas.microsoft.com/office/drawing/2014/main" id="{E224BE79-1EB9-43F5-A9A3-7EFAA5B512E3}"/>
              </a:ext>
            </a:extLst>
          </p:cNvPr>
          <p:cNvSpPr>
            <a:spLocks noGrp="1"/>
          </p:cNvSpPr>
          <p:nvPr>
            <p:ph type="dt" sz="half" idx="10"/>
          </p:nvPr>
        </p:nvSpPr>
        <p:spPr/>
        <p:txBody>
          <a:bodyPr/>
          <a:lstStyle/>
          <a:p>
            <a:fld id="{343042D2-E120-4396-9FF5-54CF08C42541}" type="datetime1">
              <a:rPr lang="de-DE" smtClean="0"/>
              <a:t>10.11.2020</a:t>
            </a:fld>
            <a:endParaRPr lang="de-DE"/>
          </a:p>
        </p:txBody>
      </p:sp>
      <p:sp>
        <p:nvSpPr>
          <p:cNvPr id="5" name="Fußzeilenplatzhalter 4">
            <a:extLst>
              <a:ext uri="{FF2B5EF4-FFF2-40B4-BE49-F238E27FC236}">
                <a16:creationId xmlns:a16="http://schemas.microsoft.com/office/drawing/2014/main" id="{E388DF94-CC47-4EEB-8CEB-65A10652DBD7}"/>
              </a:ext>
            </a:extLst>
          </p:cNvPr>
          <p:cNvSpPr>
            <a:spLocks noGrp="1"/>
          </p:cNvSpPr>
          <p:nvPr>
            <p:ph type="ftr" sz="quarter" idx="11"/>
          </p:nvPr>
        </p:nvSpPr>
        <p:spPr/>
        <p:txBody>
          <a:bodyPr/>
          <a:lstStyle/>
          <a:p>
            <a:r>
              <a:rPr lang="de-DE"/>
              <a:t>Sandbox</a:t>
            </a:r>
          </a:p>
        </p:txBody>
      </p:sp>
      <p:sp>
        <p:nvSpPr>
          <p:cNvPr id="6" name="Foliennummernplatzhalter 5">
            <a:extLst>
              <a:ext uri="{FF2B5EF4-FFF2-40B4-BE49-F238E27FC236}">
                <a16:creationId xmlns:a16="http://schemas.microsoft.com/office/drawing/2014/main" id="{C0E34D2C-3F32-4C0B-A2F7-3A19EFAC2593}"/>
              </a:ext>
            </a:extLst>
          </p:cNvPr>
          <p:cNvSpPr>
            <a:spLocks noGrp="1"/>
          </p:cNvSpPr>
          <p:nvPr>
            <p:ph type="sldNum" sz="quarter" idx="12"/>
          </p:nvPr>
        </p:nvSpPr>
        <p:spPr/>
        <p:txBody>
          <a:bodyPr/>
          <a:lstStyle/>
          <a:p>
            <a:fld id="{63806572-E604-4FD2-993F-C17A16255863}" type="slidenum">
              <a:rPr lang="de-DE" smtClean="0"/>
              <a:pPr/>
              <a:t>9</a:t>
            </a:fld>
            <a:endParaRPr lang="de-DE"/>
          </a:p>
        </p:txBody>
      </p:sp>
      <p:pic>
        <p:nvPicPr>
          <p:cNvPr id="8" name="Grafik 7">
            <a:extLst>
              <a:ext uri="{FF2B5EF4-FFF2-40B4-BE49-F238E27FC236}">
                <a16:creationId xmlns:a16="http://schemas.microsoft.com/office/drawing/2014/main" id="{EA0A59A1-36D4-4139-A9B5-998BD0D1E6AB}"/>
              </a:ext>
            </a:extLst>
          </p:cNvPr>
          <p:cNvPicPr>
            <a:picLocks noChangeAspect="1"/>
          </p:cNvPicPr>
          <p:nvPr/>
        </p:nvPicPr>
        <p:blipFill rotWithShape="1">
          <a:blip r:embed="rId2"/>
          <a:srcRect t="25770"/>
          <a:stretch/>
        </p:blipFill>
        <p:spPr>
          <a:xfrm>
            <a:off x="6579571" y="1226503"/>
            <a:ext cx="4036375" cy="2996233"/>
          </a:xfrm>
          <a:prstGeom prst="rect">
            <a:avLst/>
          </a:prstGeom>
        </p:spPr>
      </p:pic>
      <p:pic>
        <p:nvPicPr>
          <p:cNvPr id="1026" name="Picture 2" descr="110 0 0 ">
            <a:extLst>
              <a:ext uri="{FF2B5EF4-FFF2-40B4-BE49-F238E27FC236}">
                <a16:creationId xmlns:a16="http://schemas.microsoft.com/office/drawing/2014/main" id="{4CCA91DF-C685-4BE1-8962-46D36CA2DA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4" t="35513" r="6325" b="31539"/>
          <a:stretch/>
        </p:blipFill>
        <p:spPr bwMode="auto">
          <a:xfrm>
            <a:off x="6579571" y="3998407"/>
            <a:ext cx="4036375" cy="152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1571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1439</Words>
  <Application>Microsoft Office PowerPoint</Application>
  <PresentationFormat>Breitbild</PresentationFormat>
  <Paragraphs>512</Paragraphs>
  <Slides>27</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27</vt:i4>
      </vt:variant>
    </vt:vector>
  </HeadingPairs>
  <TitlesOfParts>
    <vt:vector size="31" baseType="lpstr">
      <vt:lpstr>Arial</vt:lpstr>
      <vt:lpstr>Calibri</vt:lpstr>
      <vt:lpstr>Calibri Light</vt:lpstr>
      <vt:lpstr>Office</vt:lpstr>
      <vt:lpstr>Sandbox</vt:lpstr>
      <vt:lpstr>Team-Vision</vt:lpstr>
      <vt:lpstr>Projektverlauf – Milestones</vt:lpstr>
      <vt:lpstr>Projektziele</vt:lpstr>
      <vt:lpstr>MVP</vt:lpstr>
      <vt:lpstr>Northstar</vt:lpstr>
      <vt:lpstr>Randbedingungen</vt:lpstr>
      <vt:lpstr>Risikomanagement</vt:lpstr>
      <vt:lpstr>Beamer - BenQ MS630ST</vt:lpstr>
      <vt:lpstr>Beamer - Acer H6541BDi</vt:lpstr>
      <vt:lpstr>Beamer - Acer P5630</vt:lpstr>
      <vt:lpstr>Beamer - Optoma HD144X</vt:lpstr>
      <vt:lpstr>Beamer - BenQ TH550</vt:lpstr>
      <vt:lpstr>Beamer - Vergleich</vt:lpstr>
      <vt:lpstr>Projektstand - Unity</vt:lpstr>
      <vt:lpstr>Evaluation Kamera</vt:lpstr>
      <vt:lpstr>PowerPoint-Präsentation</vt:lpstr>
      <vt:lpstr>PowerPoint-Präsentation</vt:lpstr>
      <vt:lpstr>PowerPoint-Präsentation</vt:lpstr>
      <vt:lpstr>PowerPoint-Präsentation</vt:lpstr>
      <vt:lpstr>PowerPoint-Präsentation</vt:lpstr>
      <vt:lpstr>PowerPoint-Präsentation</vt:lpstr>
      <vt:lpstr>Fazit Kamera</vt:lpstr>
      <vt:lpstr>Evaluation Kinetic Sand</vt:lpstr>
      <vt:lpstr>Umgebungsdiagramm</vt:lpstr>
      <vt:lpstr>Architektur abstrakt</vt:lpstr>
      <vt:lpstr>Ausblick: Architektur detailliert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Sandbox</dc:title>
  <dc:creator>Benjamin Hauck</dc:creator>
  <cp:lastModifiedBy>sINFdahall</cp:lastModifiedBy>
  <cp:revision>8</cp:revision>
  <dcterms:created xsi:type="dcterms:W3CDTF">2020-11-09T15:04:03Z</dcterms:created>
  <dcterms:modified xsi:type="dcterms:W3CDTF">2020-11-10T09:17:21Z</dcterms:modified>
</cp:coreProperties>
</file>